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7" r:id="rId6"/>
    <p:sldId id="266" r:id="rId7"/>
    <p:sldId id="283" r:id="rId8"/>
    <p:sldId id="268" r:id="rId9"/>
    <p:sldId id="259" r:id="rId10"/>
    <p:sldId id="260" r:id="rId11"/>
    <p:sldId id="274" r:id="rId12"/>
    <p:sldId id="269" r:id="rId13"/>
    <p:sldId id="270" r:id="rId14"/>
    <p:sldId id="273" r:id="rId15"/>
    <p:sldId id="279" r:id="rId16"/>
    <p:sldId id="271" r:id="rId17"/>
    <p:sldId id="278" r:id="rId18"/>
    <p:sldId id="272" r:id="rId19"/>
    <p:sldId id="277" r:id="rId20"/>
    <p:sldId id="275" r:id="rId21"/>
    <p:sldId id="284" r:id="rId22"/>
    <p:sldId id="264" r:id="rId23"/>
    <p:sldId id="276" r:id="rId24"/>
    <p:sldId id="281" r:id="rId25"/>
    <p:sldId id="282" r:id="rId26"/>
    <p:sldId id="290" r:id="rId27"/>
    <p:sldId id="261" r:id="rId28"/>
    <p:sldId id="280" r:id="rId29"/>
    <p:sldId id="262" r:id="rId30"/>
    <p:sldId id="263" r:id="rId31"/>
    <p:sldId id="286" r:id="rId32"/>
    <p:sldId id="287" r:id="rId33"/>
    <p:sldId id="288" r:id="rId34"/>
    <p:sldId id="289" r:id="rId35"/>
    <p:sldId id="285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32996-CAC4-4507-AA83-3A701BDA7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B8B671-7FA6-4C11-A168-A94C3EA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A26CE7-AD61-438A-B2ED-E31EEB40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EB45-7865-4AA6-917D-0FFE5EC54A5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110BD4-D59D-4B1D-8770-AE6870147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94D605-DA16-4331-A79C-CBF6A5B3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B664-7F3B-4B8F-85CD-03FBC3FA3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56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F9E09-FE29-48A1-A983-1A132B3B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7DDA67-34C2-49CF-BBB2-FEF47DBFA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68609-F5CD-4603-99A7-E14D491A2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EB45-7865-4AA6-917D-0FFE5EC54A5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2DBC3-AF0E-401A-9DEF-A734CB20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587591-F822-478B-AD29-C350005FA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B664-7F3B-4B8F-85CD-03FBC3FA3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53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9A3307-4FE7-4772-88CD-43755C9C3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E558F3-0850-4CEC-8A7C-BCBA8C700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1FB550-C3FC-4E5C-8318-C12CB573F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EB45-7865-4AA6-917D-0FFE5EC54A5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661E97-CF70-4B3E-AAC0-D7C225E7F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2F682-58ED-4A9D-A2A6-D54560AB6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B664-7F3B-4B8F-85CD-03FBC3FA3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45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A6386-A06A-45E4-8134-44AF0AD5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19C6C7-8DB8-466B-8B6C-69B43B7D5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BF7DB3-6C10-4788-AC47-409368BE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EB45-7865-4AA6-917D-0FFE5EC54A5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AF179F-49BD-4F56-85F8-E68FE9F6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32F82D-AAD5-411F-BAF8-9C14CB88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B664-7F3B-4B8F-85CD-03FBC3FA3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893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36851-9A76-4249-BF39-69DEE295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80B9E6-C3CA-48C3-9007-20A5CD55B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BCC57F-E1C3-49E6-AE0A-EFABB9665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EB45-7865-4AA6-917D-0FFE5EC54A5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831F7A-287A-4161-8833-BC8ED9D32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DAA3C9-8068-4FD3-B17F-95AAD94D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B664-7F3B-4B8F-85CD-03FBC3FA3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646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25D16-DCCB-4B26-BB26-2F56A679E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B1869C-DAA0-476B-AAEC-ED3008645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96E24E-3231-4C74-A7DB-F9935B307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3C882B-41B0-4A88-BA25-150D6ED9B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EB45-7865-4AA6-917D-0FFE5EC54A5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A3D370-4E23-4166-B178-52121D42A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DB097F-AF3E-495B-AD57-565B04F8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B664-7F3B-4B8F-85CD-03FBC3FA3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669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13CCB-10F0-4CC6-B859-D9D2FFAE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FA5E65-4542-478B-BF85-23E3D1070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67B84E-4651-475B-BC4B-6E00C803F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106C4D9-7BF3-470E-811D-2E0F8102B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476A9EF-F753-4545-8491-2B62F7B72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7230C7-6BC8-4011-BAF3-CD8384854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EB45-7865-4AA6-917D-0FFE5EC54A5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5C70AC-3991-47C3-B6BE-33C80CC7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C9411DC-F2E4-4562-AA01-91A7E615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B664-7F3B-4B8F-85CD-03FBC3FA3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7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7852C-E02C-493E-97EE-AC7D75D3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AC90D5-7AEE-46CB-9096-3DF69D64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EB45-7865-4AA6-917D-0FFE5EC54A5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29F9B0-18A3-4C33-8DCB-7A1E1C44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E367B4-B4F0-4CEC-96E7-D5BAD1F0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B664-7F3B-4B8F-85CD-03FBC3FA3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75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9DC21C-5365-44A5-8DBE-D2CCD1081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EB45-7865-4AA6-917D-0FFE5EC54A5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AFE6AE-FF60-473E-96E3-0C302FA4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F21756-8BAB-462D-BD48-F3777262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B664-7F3B-4B8F-85CD-03FBC3FA3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14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5FBB5-F547-432E-9F21-3CB8B0DAA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DDDDC4-200B-4AAC-B22E-1858603C9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FAF1C7-4BC3-4DB7-815B-51E13E4DE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BD5299-2365-45BE-8E8A-53D1CA90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EB45-7865-4AA6-917D-0FFE5EC54A5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B8EA08-4CBC-497E-8661-D0CF94F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257A6-66DE-4421-BE9C-D46692A9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B664-7F3B-4B8F-85CD-03FBC3FA3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4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4EF8C-D810-42E8-80EE-1D00EA605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E67FEC-CDA9-4931-91E8-C916BAC49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C6FC92-833C-470C-AF3C-95C1A48E3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69A91E-0307-4665-AD00-75B1BB6C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EB45-7865-4AA6-917D-0FFE5EC54A5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61DADD-5F1A-4115-B231-34279B80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962299-96E7-4EDC-80B5-9C65C025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B664-7F3B-4B8F-85CD-03FBC3FA3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94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DCC93-1516-426B-B52F-C3FF2B17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CA54C-8397-45F5-81B3-35C360DAE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AAA588-F892-4418-BAA1-3DC26AF0B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EEB45-7865-4AA6-917D-0FFE5EC54A5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37767-239E-4D34-8629-61B2D3FEC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42CA0-360C-4D68-A0A8-D97DA892F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B664-7F3B-4B8F-85CD-03FBC3FA3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9946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55D62-3742-4903-9995-75AD2F805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0167"/>
            <a:ext cx="9144000" cy="2978834"/>
          </a:xfrm>
        </p:spPr>
        <p:txBody>
          <a:bodyPr>
            <a:normAutofit/>
          </a:bodyPr>
          <a:lstStyle/>
          <a:p>
            <a:r>
              <a:rPr lang="ru-RU" sz="2900" b="1" dirty="0">
                <a:latin typeface="Trebuchet MS" panose="020B0603020202020204"/>
              </a:rPr>
              <a:t>ГРЕЧЕСКИЙ СЛЕД в ТАВРИДЕ:</a:t>
            </a:r>
            <a:br>
              <a:rPr lang="ru-RU" sz="2900" dirty="0">
                <a:latin typeface="Trebuchet MS" panose="020B0603020202020204"/>
              </a:rPr>
            </a:br>
            <a:r>
              <a:rPr lang="ru-RU" sz="2900" b="1" dirty="0">
                <a:latin typeface="Trebuchet MS" panose="020B0603020202020204"/>
              </a:rPr>
              <a:t>ГРЕКИ В КРЫМУ</a:t>
            </a:r>
            <a:br>
              <a:rPr lang="ru-RU" sz="2900" dirty="0">
                <a:latin typeface="Trebuchet MS" panose="020B0603020202020204"/>
              </a:rPr>
            </a:br>
            <a:r>
              <a:rPr lang="el-GR" sz="2900" b="1" dirty="0">
                <a:latin typeface="Trebuchet MS" panose="020B0603020202020204"/>
              </a:rPr>
              <a:t>ΕΝΔΟΣΚΟΠΩΝΤΑΣ στην ΙΣΤΟΡΙΚΗ ΑΛΗΘΕΙΑ</a:t>
            </a:r>
            <a:br>
              <a:rPr lang="el-GR" sz="2900" dirty="0">
                <a:latin typeface="Trebuchet MS" panose="020B0603020202020204"/>
              </a:rPr>
            </a:br>
            <a:r>
              <a:rPr lang="el-GR" sz="2900" b="1" dirty="0">
                <a:latin typeface="Trebuchet MS" panose="020B0603020202020204"/>
              </a:rPr>
              <a:t>Το ΕΛΛΗΝΙΚΟ ΙΧΝΟΣ στην ΤΑΥΡΙΔΑ</a:t>
            </a:r>
            <a:br>
              <a:rPr lang="el-GR" sz="2900" dirty="0">
                <a:latin typeface="Trebuchet MS" panose="020B0603020202020204"/>
              </a:rPr>
            </a:br>
            <a:r>
              <a:rPr lang="el-GR" sz="2900" b="1" dirty="0">
                <a:latin typeface="Trebuchet MS" panose="020B0603020202020204"/>
              </a:rPr>
              <a:t>ΟΙ ΕΛΛΗΝΕΣ της ΚΡΙΜΑΙΑΣ</a:t>
            </a:r>
            <a:br>
              <a:rPr lang="el-GR" sz="2900" dirty="0">
                <a:latin typeface="Trebuchet MS" panose="020B0603020202020204"/>
              </a:rPr>
            </a:br>
            <a:r>
              <a:rPr lang="ru-RU" sz="2900" b="1" dirty="0">
                <a:latin typeface="Trebuchet MS" panose="020B0603020202020204"/>
              </a:rPr>
              <a:t>Новый цикл он-лайн лекций, дискурса и общения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0175CA-BE06-4514-AAF0-A2B9850BD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251852" cy="2805796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2800" dirty="0"/>
              <a:t>Греки в истории Крыма в </a:t>
            </a:r>
            <a:r>
              <a:rPr lang="en-US" sz="2800" dirty="0"/>
              <a:t>XIX </a:t>
            </a:r>
            <a:r>
              <a:rPr lang="ru-RU" sz="2800" dirty="0"/>
              <a:t>веке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7D64EC-4D5F-4764-A9B5-132BC064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616" y="3429000"/>
            <a:ext cx="3828620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7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1929-038D-4A53-8E6B-2958105C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«Таврическая губерния, Симферопольский уезд, благополучная Балаклава»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B0D49-FBD2-4EC7-A68F-5DFDE0F0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01351" cy="4351338"/>
          </a:xfrm>
        </p:spPr>
        <p:txBody>
          <a:bodyPr/>
          <a:lstStyle/>
          <a:p>
            <a:pPr lvl="0"/>
            <a:r>
              <a:rPr lang="ru-RU" dirty="0">
                <a:solidFill>
                  <a:prstClr val="white"/>
                </a:solidFill>
              </a:rPr>
              <a:t>1801-  в батальоне 1194 человека  </a:t>
            </a:r>
          </a:p>
          <a:p>
            <a:pPr lvl="0"/>
            <a:r>
              <a:rPr lang="ru-RU" dirty="0">
                <a:solidFill>
                  <a:prstClr val="white"/>
                </a:solidFill>
              </a:rPr>
              <a:t>60 домов</a:t>
            </a:r>
          </a:p>
          <a:p>
            <a:pPr lvl="0"/>
            <a:r>
              <a:rPr lang="ru-RU" dirty="0">
                <a:solidFill>
                  <a:prstClr val="white"/>
                </a:solidFill>
              </a:rPr>
              <a:t>20 лавок </a:t>
            </a:r>
          </a:p>
          <a:p>
            <a:pPr lvl="0"/>
            <a:r>
              <a:rPr lang="ru-RU" dirty="0">
                <a:solidFill>
                  <a:prstClr val="white"/>
                </a:solidFill>
              </a:rPr>
              <a:t>2 город в Российском империи, население которого говорило только на греческом языке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D7448E0-0265-458C-A0C2-0ABF3CA697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39551" y="1969477"/>
            <a:ext cx="6318663" cy="42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25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078B8-4E3F-4D38-ABFC-E53403E98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г.Евпатория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D85B09-227C-4B92-874D-848C407990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505" y="1690688"/>
            <a:ext cx="4768947" cy="4486275"/>
          </a:xfrm>
        </p:spPr>
        <p:txBody>
          <a:bodyPr>
            <a:normAutofit/>
          </a:bodyPr>
          <a:lstStyle/>
          <a:p>
            <a:r>
              <a:rPr lang="ru-RU" dirty="0"/>
              <a:t>к середине 70-х гг. XIX века в Евпатории проживало от 8 до 15 тыс. в том числе: караимов, татар  русских, греков — 4765 (30%), </a:t>
            </a:r>
            <a:r>
              <a:rPr lang="ru-RU" dirty="0" err="1"/>
              <a:t>армян,евреев</a:t>
            </a:r>
            <a:r>
              <a:rPr lang="ru-RU" dirty="0"/>
              <a:t>, цыган и т.д.</a:t>
            </a:r>
          </a:p>
          <a:p>
            <a:endParaRPr lang="ru-RU" dirty="0"/>
          </a:p>
          <a:p>
            <a:r>
              <a:rPr lang="ru-RU" dirty="0"/>
              <a:t>1897 – частное греческое училище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BF92A38-C6F4-4251-874A-896A77EDAF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147" y="1589649"/>
            <a:ext cx="5867399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069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BA9D5-3B59-48EE-AFB7-216FB88DE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96953" cy="11401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Еникале.Керчь</a:t>
            </a:r>
            <a:r>
              <a:rPr lang="ru-RU" b="1" dirty="0"/>
              <a:t>.</a:t>
            </a:r>
            <a:r>
              <a:rPr lang="ru-RU" dirty="0"/>
              <a:t> Евстафий Дмитриевич </a:t>
            </a:r>
            <a:r>
              <a:rPr lang="ru-RU" dirty="0" err="1"/>
              <a:t>Хаджопуло</a:t>
            </a:r>
            <a:br>
              <a:rPr lang="ru-RU" dirty="0"/>
            </a:br>
            <a:r>
              <a:rPr lang="ru-RU" b="1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C18166-98CE-4CC9-9A18-C7034C428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6847" y="1505244"/>
            <a:ext cx="4676335" cy="467172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«Боспорский» магистрат </a:t>
            </a:r>
          </a:p>
          <a:p>
            <a:pPr marL="0" indent="0">
              <a:buNone/>
            </a:pPr>
            <a:r>
              <a:rPr lang="ru-RU" dirty="0"/>
              <a:t>1801 - 605 греков</a:t>
            </a:r>
          </a:p>
          <a:p>
            <a:pPr marL="0" indent="0">
              <a:buNone/>
            </a:pPr>
            <a:r>
              <a:rPr lang="ru-RU" dirty="0"/>
              <a:t>1856 - 1240 греков (10% населения)</a:t>
            </a:r>
          </a:p>
          <a:p>
            <a:pPr marL="0" indent="0">
              <a:buNone/>
            </a:pPr>
            <a:r>
              <a:rPr lang="ru-RU" dirty="0"/>
              <a:t>1897 – 5 место по численности населения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A5E204B-1E6F-4137-ADA4-E32295C176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0942" y="1505245"/>
            <a:ext cx="6224212" cy="431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48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D0336-2FE3-4460-A104-899BAD05A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365125"/>
            <a:ext cx="5176911" cy="102757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Симферополь – центр </a:t>
            </a:r>
            <a:r>
              <a:rPr lang="ru-RU" b="1" dirty="0" err="1"/>
              <a:t>Таврийской</a:t>
            </a:r>
            <a:r>
              <a:rPr lang="ru-RU" b="1" dirty="0"/>
              <a:t> губернии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1FE9DE-CA55-4EAF-A999-CD5540844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370" y="1825625"/>
            <a:ext cx="3587262" cy="397026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1796 – первая греческая Свято-Троицкая церковь</a:t>
            </a:r>
          </a:p>
          <a:p>
            <a:r>
              <a:rPr lang="ru-RU" dirty="0"/>
              <a:t>1801- </a:t>
            </a:r>
            <a:r>
              <a:rPr lang="ru-RU" dirty="0" err="1"/>
              <a:t>парафияне</a:t>
            </a:r>
            <a:r>
              <a:rPr lang="ru-RU" dirty="0"/>
              <a:t>  125 мужчин  и 95 женщин</a:t>
            </a:r>
          </a:p>
          <a:p>
            <a:r>
              <a:rPr lang="ru-RU" dirty="0"/>
              <a:t>1888- 543 мужчины  и 615 женщин</a:t>
            </a:r>
          </a:p>
          <a:p>
            <a:r>
              <a:rPr lang="ru-RU" dirty="0"/>
              <a:t>Воскресная школа на 120 учеников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B6202B-4946-4979-A3E3-386ADF48FC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62" y="308567"/>
            <a:ext cx="6200963" cy="39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9209D5E-7DEF-4A1E-9B19-4F08E6D24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714" y="2121342"/>
            <a:ext cx="3010486" cy="442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90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1173F-9F04-42DF-A41A-D592C95E6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г</a:t>
            </a:r>
            <a:r>
              <a:rPr lang="ru-RU" b="1" dirty="0" err="1"/>
              <a:t>.Севастополь</a:t>
            </a:r>
            <a:r>
              <a:rPr lang="ru-RU" b="1" dirty="0"/>
              <a:t>  - самый крупный город Крыма , 45 </a:t>
            </a:r>
            <a:r>
              <a:rPr lang="ru-RU" b="1" dirty="0" err="1"/>
              <a:t>тыс.чел</a:t>
            </a:r>
            <a:r>
              <a:rPr lang="ru-RU" b="1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8888F0-E2A1-410E-8B19-37A5151F4A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85071"/>
            <a:ext cx="4718538" cy="4291892"/>
          </a:xfrm>
        </p:spPr>
        <p:txBody>
          <a:bodyPr/>
          <a:lstStyle/>
          <a:p>
            <a:r>
              <a:rPr lang="ru-RU" dirty="0"/>
              <a:t>1833 – приходское училище (43 учащихся из состоятельных греческих семей)</a:t>
            </a:r>
          </a:p>
          <a:p>
            <a:r>
              <a:rPr lang="ru-RU" dirty="0"/>
              <a:t>1890- Греческое общество при церкви Святой Троицы</a:t>
            </a:r>
          </a:p>
          <a:p>
            <a:r>
              <a:rPr lang="ru-RU" dirty="0"/>
              <a:t>Школа при содействии </a:t>
            </a:r>
            <a:r>
              <a:rPr lang="ru-RU" dirty="0" err="1"/>
              <a:t>Николаоса</a:t>
            </a:r>
            <a:r>
              <a:rPr lang="ru-RU" dirty="0"/>
              <a:t> </a:t>
            </a:r>
            <a:r>
              <a:rPr lang="ru-RU" dirty="0" err="1"/>
              <a:t>Грипариса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04EA889-B5A5-40C2-A17F-2D695B77AB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013" y="1885071"/>
            <a:ext cx="6187015" cy="407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727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651A9-ECDE-43FA-84AB-2D55C7262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Церковь  во имя Трех Святителей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124E4-F295-48E9-9982-9D5418F2DF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4887351" cy="4486275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7 августа 1890г . -  построена на средства потомственного почетного гражданина Василия </a:t>
            </a:r>
            <a:r>
              <a:rPr lang="ru-RU" sz="2400" dirty="0" err="1"/>
              <a:t>Феолого</a:t>
            </a:r>
            <a:r>
              <a:rPr lang="ru-RU" sz="2400" dirty="0"/>
              <a:t> (75 тыс. рублей)</a:t>
            </a:r>
          </a:p>
          <a:p>
            <a:r>
              <a:rPr lang="ru-RU" sz="2400" dirty="0"/>
              <a:t>Фотография сделана со второго этажа Греческого училища, которое в 1890г. переместилось из дома </a:t>
            </a:r>
            <a:r>
              <a:rPr lang="ru-RU" sz="2400" dirty="0" err="1"/>
              <a:t>Феолого</a:t>
            </a:r>
            <a:r>
              <a:rPr lang="ru-RU" sz="2400" dirty="0"/>
              <a:t> на улице Екатерининской в новое двухэтажное здание рядом с Артиллерийской площадью, напротив новой греческой церкви Трех Святителей.</a:t>
            </a:r>
          </a:p>
          <a:p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223BEF6-782A-4097-9142-6E1F4B69D3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51" y="1789163"/>
            <a:ext cx="6089527" cy="407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039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236E4-3894-4B8A-AC05-0A1AC19A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163110" cy="964272"/>
          </a:xfrm>
        </p:spPr>
        <p:txBody>
          <a:bodyPr/>
          <a:lstStyle/>
          <a:p>
            <a:pPr algn="ctr"/>
            <a:r>
              <a:rPr lang="ru-RU" b="1" dirty="0"/>
              <a:t>г. Ялта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69B142-3DA2-4832-AE08-70341C64B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7033" y="1547447"/>
            <a:ext cx="3163110" cy="35731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Церкви:</a:t>
            </a:r>
          </a:p>
          <a:p>
            <a:r>
              <a:rPr lang="ru-RU" dirty="0"/>
              <a:t> Дмитрия </a:t>
            </a:r>
            <a:r>
              <a:rPr lang="ru-RU" dirty="0" err="1"/>
              <a:t>Солунского</a:t>
            </a:r>
            <a:endParaRPr lang="ru-RU" dirty="0"/>
          </a:p>
          <a:p>
            <a:r>
              <a:rPr lang="ru-RU" dirty="0"/>
              <a:t>Ефимия Великого и </a:t>
            </a:r>
            <a:r>
              <a:rPr lang="ru-RU" dirty="0" err="1"/>
              <a:t>Кирияки</a:t>
            </a:r>
            <a:endParaRPr lang="ru-RU" dirty="0"/>
          </a:p>
          <a:p>
            <a:r>
              <a:rPr lang="ru-RU" dirty="0"/>
              <a:t>Великомученика Федора </a:t>
            </a:r>
            <a:r>
              <a:rPr lang="ru-RU" dirty="0" err="1"/>
              <a:t>Тирона</a:t>
            </a:r>
            <a:r>
              <a:rPr lang="ru-RU" dirty="0"/>
              <a:t> (репатрианты из Мариуполя)</a:t>
            </a:r>
          </a:p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D420FA2-F3CD-4B7D-B135-4C80BD89A62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7" y="365127"/>
            <a:ext cx="6084500" cy="398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Церковь Святого Великомученика Федора Тирона в старину">
            <a:extLst>
              <a:ext uri="{FF2B5EF4-FFF2-40B4-BE49-F238E27FC236}">
                <a16:creationId xmlns:a16="http://schemas.microsoft.com/office/drawing/2014/main" id="{04D3C3BD-3EC8-4855-B7E5-A9716CCD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39" y="3334044"/>
            <a:ext cx="4818820" cy="334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9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2F3B8-39AD-45E6-83DA-451D93C2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80052" cy="1083847"/>
          </a:xfrm>
        </p:spPr>
        <p:txBody>
          <a:bodyPr>
            <a:noAutofit/>
          </a:bodyPr>
          <a:lstStyle/>
          <a:p>
            <a:pPr algn="ctr"/>
            <a:r>
              <a:rPr lang="ru-RU" b="1" dirty="0" err="1"/>
              <a:t>А.П.Чехов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dirty="0"/>
              <a:t>и </a:t>
            </a:r>
            <a:r>
              <a:rPr lang="ru-RU" b="1" dirty="0" err="1"/>
              <a:t>Феодоровский</a:t>
            </a:r>
            <a:r>
              <a:rPr lang="ru-RU" b="1" dirty="0"/>
              <a:t> храм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357148-5F0E-4E7C-B74A-1DB918729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16258"/>
            <a:ext cx="6280052" cy="4460705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Едва был куплен участок в </a:t>
            </a:r>
            <a:r>
              <a:rPr lang="ru-RU" sz="2000" dirty="0" err="1"/>
              <a:t>Аутке</a:t>
            </a:r>
            <a:r>
              <a:rPr lang="ru-RU" sz="2000" dirty="0"/>
              <a:t>, к Чехову обратились соседи-греки, желавшие иметь в возводимом ими </a:t>
            </a:r>
            <a:r>
              <a:rPr lang="ru-RU" sz="2000" dirty="0" err="1"/>
              <a:t>Феодоровском</a:t>
            </a:r>
            <a:r>
              <a:rPr lang="ru-RU" sz="2000" dirty="0"/>
              <a:t> храме греческого священника.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Чехов побывал у тогдашнего архиепископа Таврического Николая, и тот просьбу удовлетворил: настоятелем назначили отца Василия </a:t>
            </a:r>
            <a:r>
              <a:rPr lang="ru-RU" sz="2000" dirty="0" err="1"/>
              <a:t>Феодори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Именно он в 1904 отслужил первую панихиду по рабу Божию Антону, когда в Ялту пришла из Германии телеграмма со скорбной вестью о смерти писателя.</a:t>
            </a:r>
          </a:p>
          <a:p>
            <a:pPr algn="just"/>
            <a:r>
              <a:rPr lang="ru-RU" sz="2000" dirty="0"/>
              <a:t>Евгения Яковлевна, мать писателя, по приезде к сыну несколько лет посещала службы в Успенской церкви, а затем до самой смерти - в находившейся рядом с дачей церкви Феодора </a:t>
            </a:r>
            <a:r>
              <a:rPr lang="ru-RU" sz="2000" dirty="0" err="1"/>
              <a:t>Тирона</a:t>
            </a:r>
            <a:r>
              <a:rPr lang="ru-RU" sz="2000" dirty="0"/>
              <a:t>, где её и отпевали.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D6A19C8-FFA2-4B1E-B53C-DABC613C0E8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391" y="534571"/>
            <a:ext cx="3516611" cy="564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873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14472-6640-4687-86F4-B5C0A8529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4993"/>
          </a:xfrm>
        </p:spPr>
        <p:txBody>
          <a:bodyPr/>
          <a:lstStyle/>
          <a:p>
            <a:pPr algn="ctr"/>
            <a:r>
              <a:rPr lang="ru-RU" b="1" dirty="0" err="1"/>
              <a:t>с.Аутка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3C3CAA-1AB2-4A51-A987-15EE39CD1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1183" y="1470118"/>
            <a:ext cx="4192172" cy="470684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Церковь Успения Святой Богородицы – 1863</a:t>
            </a:r>
          </a:p>
          <a:p>
            <a:r>
              <a:rPr lang="ru-RU" dirty="0"/>
              <a:t>Училище – 32 ученика греческих семей</a:t>
            </a:r>
          </a:p>
          <a:p>
            <a:pPr algn="just"/>
            <a:r>
              <a:rPr lang="ru-RU" sz="2200" dirty="0"/>
              <a:t>«Коренные жители селения </a:t>
            </a:r>
            <a:r>
              <a:rPr lang="ru-RU" sz="2200" dirty="0" err="1"/>
              <a:t>Аутки</a:t>
            </a:r>
            <a:r>
              <a:rPr lang="ru-RU" sz="2200" dirty="0"/>
              <a:t> частью происходят из скифского поколения, а прочие происходят из греческого и русских, сверх того, в этом селении находится Ялтинская гарнизонная команда, посему богослужение отправляется пополам по-гречески и по-российски».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10473A1-5E27-4FE2-A5F1-703FADD257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46" y="1470118"/>
            <a:ext cx="6148754" cy="468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317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F191E-8B76-481A-A92F-3313F762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78" y="464234"/>
            <a:ext cx="11226019" cy="9988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Летопись Таврической епархии Ялтинского уезда селения </a:t>
            </a:r>
            <a:r>
              <a:rPr lang="ru-RU" b="1" dirty="0" err="1"/>
              <a:t>Аутки</a:t>
            </a:r>
            <a:r>
              <a:rPr lang="ru-RU" b="1" dirty="0"/>
              <a:t> Успенской приходской церкви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677E49-DAFE-437A-8C66-6F6CA6C9B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828" y="1463040"/>
            <a:ext cx="5639972" cy="5233182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1870 года </a:t>
            </a:r>
            <a:r>
              <a:rPr lang="ru-RU" sz="2000" dirty="0" err="1"/>
              <a:t>Генваря</a:t>
            </a:r>
            <a:r>
              <a:rPr lang="ru-RU" sz="2000" dirty="0"/>
              <a:t> 1 дня в селении Нижней </a:t>
            </a:r>
            <a:r>
              <a:rPr lang="ru-RU" sz="2000" dirty="0" err="1"/>
              <a:t>Аутки</a:t>
            </a:r>
            <a:r>
              <a:rPr lang="ru-RU" sz="2000" dirty="0"/>
              <a:t> Успения древняя церковь; ныне во услужении находятся по положению один священник отец Иордан Иаков </a:t>
            </a:r>
            <a:r>
              <a:rPr lang="ru-RU" sz="2000" dirty="0" err="1"/>
              <a:t>Паидаси</a:t>
            </a:r>
            <a:r>
              <a:rPr lang="ru-RU" sz="2000" dirty="0"/>
              <a:t>, переведенный по указу Таврической Духовной консистории от 30 июня 1864 г., согласно его прошению, из </a:t>
            </a:r>
            <a:r>
              <a:rPr lang="ru-RU" sz="2000" dirty="0" err="1"/>
              <a:t>Карасубазарской</a:t>
            </a:r>
            <a:r>
              <a:rPr lang="ru-RU" sz="2000" dirty="0"/>
              <a:t> св. Николаевской соборной церкви в настоящую должность; из здешних уроженцев, </a:t>
            </a:r>
            <a:r>
              <a:rPr lang="ru-RU" sz="2000" dirty="0" err="1"/>
              <a:t>российскоподданный</a:t>
            </a:r>
            <a:r>
              <a:rPr lang="ru-RU" sz="2000" dirty="0"/>
              <a:t>…</a:t>
            </a:r>
          </a:p>
          <a:p>
            <a:pPr algn="just"/>
            <a:r>
              <a:rPr lang="ru-RU" sz="2000" dirty="0"/>
              <a:t>Жалованье получает из казны в год по 68 руб. 52 коп., да общества 125 руб., а за нахождение в плену во время Крымской войны в 1856 году награжден набедренником и бронзовым наперстным крестом с медалью, а в 1857 году апреля 17-го за усердную службу </a:t>
            </a:r>
            <a:r>
              <a:rPr lang="ru-RU" sz="2000" dirty="0" err="1"/>
              <a:t>Всемилостивейше</a:t>
            </a:r>
            <a:r>
              <a:rPr lang="ru-RU" sz="2000" dirty="0"/>
              <a:t> награжден бархатною фиолетового цвета </a:t>
            </a:r>
            <a:r>
              <a:rPr lang="ru-RU" sz="2000" dirty="0" err="1"/>
              <a:t>камилавкою</a:t>
            </a:r>
            <a:r>
              <a:rPr lang="ru-RU" sz="2000" dirty="0"/>
              <a:t>. 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71FF7A-AFBC-4D66-8AA5-3E1F1401B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19311"/>
            <a:ext cx="5639972" cy="5176911"/>
          </a:xfrm>
        </p:spPr>
        <p:txBody>
          <a:bodyPr>
            <a:noAutofit/>
          </a:bodyPr>
          <a:lstStyle/>
          <a:p>
            <a:pPr algn="just"/>
            <a:r>
              <a:rPr lang="ru-RU" sz="2000" dirty="0" err="1"/>
              <a:t>Аутинская</a:t>
            </a:r>
            <a:r>
              <a:rPr lang="ru-RU" sz="2000" dirty="0"/>
              <a:t> дача по </a:t>
            </a:r>
            <a:r>
              <a:rPr lang="ru-RU" sz="2000" dirty="0" err="1"/>
              <a:t>Высоч</a:t>
            </a:r>
            <a:r>
              <a:rPr lang="ru-RU" sz="2000" dirty="0"/>
              <a:t>. повелению блаженной памяти императрицы Екатерины II в 1793 пожалована 18 семействам греков, в 1789 - переселившимся из Мариупольской округи на первобытное жительство….Дача эта отстоит от Ялты в полутора верстах. </a:t>
            </a:r>
          </a:p>
          <a:p>
            <a:pPr algn="just"/>
            <a:r>
              <a:rPr lang="ru-RU" sz="2000" dirty="0"/>
              <a:t>Она получила название от </a:t>
            </a:r>
            <a:r>
              <a:rPr lang="ru-RU" sz="2000" i="1" dirty="0"/>
              <a:t>греч.</a:t>
            </a:r>
            <a:r>
              <a:rPr lang="ru-RU" sz="2000" dirty="0"/>
              <a:t> «</a:t>
            </a:r>
            <a:r>
              <a:rPr lang="ru-RU" sz="2000" dirty="0" err="1"/>
              <a:t>ауто</a:t>
            </a:r>
            <a:r>
              <a:rPr lang="ru-RU" sz="2000" dirty="0"/>
              <a:t>» …..Во время посещения Крыма Екатериной II к ней обратились …18 греческих семей с просьбой возвратить им их …землю. Императрица потребовала карту и, указав перстом, спросила: «Это ваша земля?» Греки согласно закивали: «Эта, эта».</a:t>
            </a:r>
          </a:p>
        </p:txBody>
      </p:sp>
    </p:spTree>
    <p:extLst>
      <p:ext uri="{BB962C8B-B14F-4D97-AF65-F5344CB8AC3E}">
        <p14:creationId xmlns:p14="http://schemas.microsoft.com/office/powerpoint/2010/main" val="277247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9AEFA-43DE-4299-8441-7E667031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61738" cy="102757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Этнические группы греков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E65D42-9F6E-46C8-878D-CF9C02012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2" y="1533378"/>
            <a:ext cx="4346916" cy="4643585"/>
          </a:xfrm>
        </p:spPr>
        <p:txBody>
          <a:bodyPr>
            <a:normAutofit/>
          </a:bodyPr>
          <a:lstStyle/>
          <a:p>
            <a:r>
              <a:rPr lang="ru-RU" dirty="0"/>
              <a:t>Потомки греков, поселившихся в </a:t>
            </a:r>
            <a:r>
              <a:rPr lang="en-US" dirty="0"/>
              <a:t>XVII – XIX </a:t>
            </a:r>
            <a:r>
              <a:rPr lang="ru-RU" dirty="0" err="1"/>
              <a:t>в.в</a:t>
            </a:r>
            <a:r>
              <a:rPr lang="ru-RU" dirty="0"/>
              <a:t>.</a:t>
            </a:r>
          </a:p>
          <a:p>
            <a:r>
              <a:rPr lang="ru-RU" dirty="0"/>
              <a:t>Потомки старожильческого населения Крыма, выведенного из Крыма в 1779 г.</a:t>
            </a:r>
          </a:p>
          <a:p>
            <a:r>
              <a:rPr lang="ru-RU" dirty="0"/>
              <a:t>Мигранты из пределов Османской империи</a:t>
            </a:r>
          </a:p>
          <a:p>
            <a:endParaRPr lang="ru-RU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FE6E5A80-0B2E-4AA3-AA71-3E5DEBE5D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27" y="1455329"/>
            <a:ext cx="3418449" cy="464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09D3ED1F-5FD0-4642-8DBD-F7A6A61AA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699" y="816637"/>
            <a:ext cx="3418449" cy="528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833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119F9-E627-4DC9-9C05-8AC57AE1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9780"/>
          </a:xfrm>
        </p:spPr>
        <p:txBody>
          <a:bodyPr/>
          <a:lstStyle/>
          <a:p>
            <a:pPr algn="ctr"/>
            <a:r>
              <a:rPr lang="ru-RU" b="1" dirty="0" err="1"/>
              <a:t>г.Феодосия</a:t>
            </a:r>
            <a:r>
              <a:rPr lang="ru-RU" b="1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CB4BE-39FC-4359-B8AF-D89B767A1C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972" y="1434906"/>
            <a:ext cx="4050825" cy="4723381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r>
              <a:rPr lang="ru-RU" dirty="0"/>
              <a:t>С 1787 года Введенская церковь - кафедральный храмом Феодосийской епархии. Принадлежала греческой общине города.</a:t>
            </a:r>
          </a:p>
          <a:p>
            <a:endParaRPr lang="ru-RU" dirty="0"/>
          </a:p>
          <a:p>
            <a:r>
              <a:rPr lang="ru-RU" dirty="0"/>
              <a:t>1794 г. -«место всегдашнего ... пребывания» греческих переселенцев с острова </a:t>
            </a:r>
            <a:r>
              <a:rPr lang="ru-RU" dirty="0" err="1"/>
              <a:t>Занта</a:t>
            </a:r>
            <a:r>
              <a:rPr lang="ru-RU" dirty="0"/>
              <a:t> с предоставлением им значительных льгот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F03AFA1-2898-49FA-B029-9D395BE0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71" y="1434906"/>
            <a:ext cx="6966857" cy="472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350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7499F9D-3B58-42D4-A12B-71D48D552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Эммануил Эммануилович Грамматиков</a:t>
            </a:r>
            <a:br>
              <a:rPr lang="ru-RU" b="1" dirty="0">
                <a:solidFill>
                  <a:srgbClr val="707070"/>
                </a:solidFill>
                <a:latin typeface="Arial" panose="020B0604020202020204" pitchFamily="34" charset="0"/>
              </a:rPr>
            </a:br>
            <a:r>
              <a:rPr lang="ru-RU" b="1" dirty="0">
                <a:solidFill>
                  <a:srgbClr val="707070"/>
                </a:solidFill>
              </a:rPr>
              <a:t>(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1773 – 1829</a:t>
            </a:r>
            <a:r>
              <a:rPr lang="ru-RU" b="1" dirty="0">
                <a:solidFill>
                  <a:srgbClr val="707070"/>
                </a:solidFill>
              </a:rPr>
              <a:t>)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2E7BD7-F166-4DB9-BED6-3A9A5858A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«…приближаясь к старости лет наших и воображая о смерти, могущей последовать и нечаянно, к тому ж имея благоприобретенное нами по документам на имя обоих нас движимое и недвижимое имение, но не имея у себя детей, </a:t>
            </a:r>
            <a:r>
              <a:rPr lang="ru-RU" dirty="0" err="1"/>
              <a:t>разсудили</a:t>
            </a:r>
            <a:r>
              <a:rPr lang="ru-RU" dirty="0"/>
              <a:t> заблаговременно…важность сего духовного нашего завещания в нижеследующем: </a:t>
            </a:r>
          </a:p>
          <a:p>
            <a:pPr algn="just"/>
            <a:r>
              <a:rPr lang="ru-RU" dirty="0"/>
              <a:t>(Из п.5) …по воле нашей назначаем выдавать ежегодно из трех одну часть всем ближайшим родственникам Эммануила </a:t>
            </a:r>
            <a:r>
              <a:rPr lang="ru-RU" dirty="0" err="1"/>
              <a:t>Грамматикова</a:t>
            </a:r>
            <a:r>
              <a:rPr lang="ru-RU" dirty="0"/>
              <a:t>, то есть от родного его брата Дмитрия происходящим детям, племянникам и потомкам их, а из двух последних частей употреблять на жалованье одному достойному учителю греческого языка, по </a:t>
            </a:r>
            <a:r>
              <a:rPr lang="ru-RU" dirty="0" err="1"/>
              <a:t>благоразсуждению</a:t>
            </a:r>
            <a:r>
              <a:rPr lang="ru-RU" dirty="0"/>
              <a:t> общества, для обучения сирот и бедных детей грамоте, потом выдавать в пособие по мере необходимости совершенно бедным, которые не в силах сыскать себе пропитание, также делать назначения в году два раза для таковых же неимущих вдов, сирот и прочих пред праздниками Рождества Христова и Великой Пасхи, по раскладке общества….словом сказать, все приобретенные доходы употреблять единственно на </a:t>
            </a:r>
            <a:r>
              <a:rPr lang="ru-RU" dirty="0" err="1"/>
              <a:t>благоугодныя</a:t>
            </a:r>
            <a:r>
              <a:rPr lang="ru-RU" dirty="0"/>
              <a:t> дела и заведения, без различия наций и религии, на вечные времена неизменяемо.</a:t>
            </a:r>
          </a:p>
          <a:p>
            <a:pPr algn="just"/>
            <a:r>
              <a:rPr lang="ru-RU" dirty="0"/>
              <a:t>(Из п.6) Таким образом недвижимое имение наше, по смерти обоих нас, поступившее в общественную церковную кассу и в распоряжение Греческого почетного общества на вышеизложенные предметы, должно остаться на вечные времена целостью и отнюдь ни под каким предлогом не заводить оное в продажу никому и ни за что…»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733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948AF-5513-4E21-8502-BD31C86412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365125"/>
            <a:ext cx="11563643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"И. К. Айвазовский в кругу друзей" 1893 </a:t>
            </a:r>
            <a:br>
              <a:rPr lang="ru-RU" sz="2800" dirty="0"/>
            </a:br>
            <a:r>
              <a:rPr lang="ru-RU" sz="2000" dirty="0"/>
              <a:t>Изображены сидящие за столом: И. К. Айвазовский (спиной к зрителю), слева от него Г. А. </a:t>
            </a:r>
            <a:r>
              <a:rPr lang="ru-RU" sz="2000" dirty="0" err="1"/>
              <a:t>Дуранте</a:t>
            </a:r>
            <a:r>
              <a:rPr lang="ru-RU" sz="2000" dirty="0"/>
              <a:t>, </a:t>
            </a:r>
            <a:r>
              <a:rPr lang="ru-RU" sz="2000" dirty="0" err="1"/>
              <a:t>И.С.Грамматиков</a:t>
            </a:r>
            <a:r>
              <a:rPr lang="ru-RU" sz="2000" dirty="0"/>
              <a:t>, М.Х. </a:t>
            </a:r>
            <a:r>
              <a:rPr lang="ru-RU" sz="2000" dirty="0" err="1"/>
              <a:t>Лампси</a:t>
            </a:r>
            <a:r>
              <a:rPr lang="ru-RU" sz="2000" dirty="0"/>
              <a:t>. Стоят слева направо: И. В. </a:t>
            </a:r>
            <a:r>
              <a:rPr lang="ru-RU" sz="2000" dirty="0" err="1"/>
              <a:t>Дуранте</a:t>
            </a:r>
            <a:r>
              <a:rPr lang="ru-RU" sz="2000" dirty="0"/>
              <a:t>, К. П. </a:t>
            </a:r>
            <a:r>
              <a:rPr lang="ru-RU" sz="2000" dirty="0" err="1"/>
              <a:t>Зиони</a:t>
            </a:r>
            <a:r>
              <a:rPr lang="ru-RU" sz="2000" dirty="0"/>
              <a:t>, А. С. Грамматиков, Н. С. Грамматиков. </a:t>
            </a:r>
          </a:p>
        </p:txBody>
      </p:sp>
      <p:pic>
        <p:nvPicPr>
          <p:cNvPr id="12290" name="Picture 2" descr="И.К.Айвазовский в кругу друзей. Айвазовский, 893 г., холст, масло, 54,5x79,5 см">
            <a:extLst>
              <a:ext uri="{FF2B5EF4-FFF2-40B4-BE49-F238E27FC236}">
                <a16:creationId xmlns:a16="http://schemas.microsoft.com/office/drawing/2014/main" id="{CB0A9ABD-4237-4F6E-995D-C15BDE11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6" y="1915317"/>
            <a:ext cx="5411373" cy="402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4927DC-BF4E-4DB7-ABC6-21438E130120}"/>
              </a:ext>
            </a:extLst>
          </p:cNvPr>
          <p:cNvSpPr/>
          <p:nvPr/>
        </p:nvSpPr>
        <p:spPr>
          <a:xfrm>
            <a:off x="6274190" y="1915317"/>
            <a:ext cx="5647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err="1">
                <a:effectLst/>
                <a:latin typeface="Arial" panose="020B0604020202020204" pitchFamily="34" charset="0"/>
              </a:rPr>
              <a:t>Дуранте</a:t>
            </a:r>
            <a:r>
              <a:rPr lang="ru-RU" b="0" i="0" dirty="0">
                <a:effectLst/>
                <a:latin typeface="Arial" panose="020B0604020202020204" pitchFamily="34" charset="0"/>
              </a:rPr>
              <a:t> Густав Антонович – купец 1-ой гильдии, гласный Городской думы и Земской управы</a:t>
            </a:r>
          </a:p>
          <a:p>
            <a:pPr algn="just"/>
            <a:r>
              <a:rPr lang="ru-RU" b="0" i="0" dirty="0">
                <a:effectLst/>
                <a:latin typeface="Arial" panose="020B0604020202020204" pitchFamily="34" charset="0"/>
              </a:rPr>
              <a:t>Грамматиков Иван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Ставрович</a:t>
            </a:r>
            <a:r>
              <a:rPr lang="ru-RU" b="0" i="0" dirty="0">
                <a:effectLst/>
                <a:latin typeface="Arial" panose="020B0604020202020204" pitchFamily="34" charset="0"/>
              </a:rPr>
              <a:t> (1841-1896)5 – губернский секретарь, мировой судья г. Феодосии</a:t>
            </a:r>
          </a:p>
          <a:p>
            <a:pPr algn="just"/>
            <a:r>
              <a:rPr lang="ru-RU" b="0" i="0" dirty="0" err="1">
                <a:effectLst/>
                <a:latin typeface="Arial" panose="020B0604020202020204" pitchFamily="34" charset="0"/>
              </a:rPr>
              <a:t>Лампси</a:t>
            </a:r>
            <a:r>
              <a:rPr lang="ru-RU" b="0" i="0" dirty="0">
                <a:effectLst/>
                <a:latin typeface="Arial" panose="020B0604020202020204" pitchFamily="34" charset="0"/>
              </a:rPr>
              <a:t> Михаил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Харлампиевич</a:t>
            </a:r>
            <a:r>
              <a:rPr lang="ru-RU" b="0" i="0" dirty="0">
                <a:effectLst/>
                <a:latin typeface="Arial" panose="020B0604020202020204" pitchFamily="34" charset="0"/>
              </a:rPr>
              <a:t> (1840-1899) – зять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И.К.Айвазовского</a:t>
            </a:r>
            <a:r>
              <a:rPr lang="ru-RU" b="0" i="0" dirty="0">
                <a:effectLst/>
                <a:latin typeface="Arial" panose="020B0604020202020204" pitchFamily="34" charset="0"/>
              </a:rPr>
              <a:t>,, предводитель дворянства Феодосийского уезда. </a:t>
            </a:r>
          </a:p>
          <a:p>
            <a:pPr algn="just"/>
            <a:r>
              <a:rPr lang="ru-RU" b="0" i="0" dirty="0" err="1">
                <a:effectLst/>
                <a:latin typeface="Arial" panose="020B0604020202020204" pitchFamily="34" charset="0"/>
              </a:rPr>
              <a:t>Дуранте</a:t>
            </a:r>
            <a:r>
              <a:rPr lang="ru-RU" b="0" i="0" dirty="0">
                <a:effectLst/>
                <a:latin typeface="Arial" panose="020B0604020202020204" pitchFamily="34" charset="0"/>
              </a:rPr>
              <a:t> Иосиф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Викентьевач</a:t>
            </a:r>
            <a:r>
              <a:rPr lang="ru-RU" b="0" i="0" dirty="0">
                <a:effectLst/>
                <a:latin typeface="Arial" panose="020B0604020202020204" pitchFamily="34" charset="0"/>
              </a:rPr>
              <a:t> – городской голова, член Уездного земского собрания, мировой судья, гласный Уездного земского собрания.</a:t>
            </a:r>
            <a:endParaRPr lang="ru-RU" b="0" i="0" dirty="0"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dirty="0" err="1">
                <a:latin typeface="Arial" panose="020B0604020202020204" pitchFamily="34" charset="0"/>
              </a:rPr>
              <a:t>З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иони</a:t>
            </a:r>
            <a:r>
              <a:rPr lang="ru-RU" b="0" i="0" dirty="0">
                <a:effectLst/>
                <a:latin typeface="Arial" panose="020B0604020202020204" pitchFamily="34" charset="0"/>
              </a:rPr>
              <a:t> К.П. – судебный пристав.</a:t>
            </a:r>
            <a:endParaRPr lang="ru-RU" b="0" i="0" dirty="0"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b="0" i="0" dirty="0">
                <a:effectLst/>
                <a:latin typeface="Arial" panose="020B0604020202020204" pitchFamily="34" charset="0"/>
              </a:rPr>
              <a:t>Грамматиков Александр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Ставрович</a:t>
            </a:r>
            <a:r>
              <a:rPr lang="ru-RU" b="0" i="0" dirty="0">
                <a:effectLst/>
                <a:latin typeface="Arial" panose="020B0604020202020204" pitchFamily="34" charset="0"/>
              </a:rPr>
              <a:t> (1845-1910) – председатель Феодосийской земской управы, коллежский асессор. </a:t>
            </a:r>
          </a:p>
          <a:p>
            <a:pPr algn="just"/>
            <a:r>
              <a:rPr lang="ru-RU" b="0" i="0" dirty="0">
                <a:effectLst/>
                <a:latin typeface="Arial" panose="020B0604020202020204" pitchFamily="34" charset="0"/>
              </a:rPr>
              <a:t>Грамматиков Николай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Ставрович</a:t>
            </a:r>
            <a:r>
              <a:rPr lang="ru-RU" b="0" i="0" dirty="0">
                <a:effectLst/>
                <a:latin typeface="Arial" panose="020B0604020202020204" pitchFamily="34" charset="0"/>
              </a:rPr>
              <a:t> (1844-?) – коллежский асессор.</a:t>
            </a:r>
            <a:endParaRPr lang="ru-RU" b="0" i="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06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55FC2-6C6E-47EB-932D-CC73F444D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с.Чернополье</a:t>
            </a:r>
            <a:r>
              <a:rPr lang="ru-RU" b="1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B0C5D6-5778-4185-88BA-2AD69A070C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4633686" cy="4486275"/>
          </a:xfrm>
        </p:spPr>
        <p:txBody>
          <a:bodyPr/>
          <a:lstStyle/>
          <a:p>
            <a:r>
              <a:rPr lang="ru-RU" dirty="0"/>
              <a:t>1830- переселенцы из </a:t>
            </a:r>
            <a:r>
              <a:rPr lang="ru-RU" dirty="0" err="1"/>
              <a:t>Корфо-Колимбо</a:t>
            </a:r>
            <a:r>
              <a:rPr lang="ru-RU" dirty="0"/>
              <a:t> прибывают в Феодосию, 42-дневный карантин, поселение в селах </a:t>
            </a:r>
            <a:r>
              <a:rPr lang="ru-RU" dirty="0" err="1"/>
              <a:t>Карабай</a:t>
            </a:r>
            <a:r>
              <a:rPr lang="ru-RU" dirty="0"/>
              <a:t>, Найман, </a:t>
            </a:r>
            <a:r>
              <a:rPr lang="ru-RU" dirty="0" err="1"/>
              <a:t>Сейт</a:t>
            </a:r>
            <a:r>
              <a:rPr lang="ru-RU" dirty="0"/>
              <a:t> – </a:t>
            </a:r>
            <a:r>
              <a:rPr lang="ru-RU" dirty="0" err="1"/>
              <a:t>Асан</a:t>
            </a:r>
            <a:r>
              <a:rPr lang="ru-RU" dirty="0"/>
              <a:t> и др.</a:t>
            </a:r>
          </a:p>
          <a:p>
            <a:r>
              <a:rPr lang="ru-RU" dirty="0"/>
              <a:t>1856 – сельцо </a:t>
            </a:r>
            <a:r>
              <a:rPr lang="ru-RU" dirty="0" err="1"/>
              <a:t>Карачоль</a:t>
            </a:r>
            <a:endParaRPr lang="ru-RU" dirty="0"/>
          </a:p>
          <a:p>
            <a:r>
              <a:rPr lang="ru-RU" dirty="0"/>
              <a:t>1869- переселение в </a:t>
            </a:r>
            <a:r>
              <a:rPr lang="ru-RU" dirty="0" err="1"/>
              <a:t>Карачоль</a:t>
            </a:r>
            <a:endParaRPr lang="ru-RU" dirty="0"/>
          </a:p>
        </p:txBody>
      </p:sp>
      <p:pic>
        <p:nvPicPr>
          <p:cNvPr id="10242" name="Picture 2" descr="Церковь святых равноапостольных Константина и Елены (Чернополье), Храм Чернополье1">
            <a:extLst>
              <a:ext uri="{FF2B5EF4-FFF2-40B4-BE49-F238E27FC236}">
                <a16:creationId xmlns:a16="http://schemas.microsoft.com/office/drawing/2014/main" id="{D39BF39A-E629-474E-98BD-8F983D0B47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86" y="1191547"/>
            <a:ext cx="6193829" cy="467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95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AAF694F-4F7F-41C9-A94F-21473BF3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0" y="425548"/>
            <a:ext cx="8961120" cy="600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15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6BB97-FF21-4259-B21A-647620A70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791" y="365126"/>
            <a:ext cx="10566009" cy="9713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60-е годы 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XIX </a:t>
            </a:r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в.- начало бурного роста населения Крыма за счет переселенцев</a:t>
            </a:r>
            <a:endParaRPr lang="ru-RU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0F93A4-DDDE-474C-B508-99936E6CAA9C}"/>
              </a:ext>
            </a:extLst>
          </p:cNvPr>
          <p:cNvSpPr/>
          <p:nvPr/>
        </p:nvSpPr>
        <p:spPr>
          <a:xfrm>
            <a:off x="633045" y="1336432"/>
            <a:ext cx="10367889" cy="2067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1897 году доля русского населения (33,1%) края была почти равной общему количеству татар, украинцы составляли 11,8%, немцы — 5,8%, евреи — 4,7%, греки — 3,1%, армяне —1,5%. За 32 года, с 1865 по 1897 год, население увеличилось почти в три раза: с 194 000 до 547 000 человек.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80D346C8-F1E4-4651-A9F2-347817B2F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66" y="2427496"/>
            <a:ext cx="9525000" cy="406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96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25A2F-F3A5-45ED-B02A-059FB0C2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2" y="365125"/>
            <a:ext cx="10509738" cy="1168253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Места компактного проживания греков </a:t>
            </a:r>
            <a:br>
              <a:rPr lang="ru-RU" b="1" dirty="0"/>
            </a:br>
            <a:r>
              <a:rPr lang="ru-RU" b="1" dirty="0"/>
              <a:t>в Крыму 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4A84D928-7F27-40C7-BA38-2849A81FA0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628" y="1690688"/>
            <a:ext cx="7321995" cy="477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023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203952F-2818-45C8-91C1-5403A110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Греческая община Крыма в 1897 году – 17114 человек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E9EFCE4-0C80-411A-B682-53379A693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57% </a:t>
            </a:r>
            <a:r>
              <a:rPr lang="ru-RU" dirty="0" err="1"/>
              <a:t>грекоязычных</a:t>
            </a:r>
            <a:r>
              <a:rPr lang="ru-RU" dirty="0"/>
              <a:t> – горожане (9831)</a:t>
            </a:r>
          </a:p>
          <a:p>
            <a:r>
              <a:rPr lang="ru-RU" dirty="0"/>
              <a:t>53% </a:t>
            </a:r>
            <a:r>
              <a:rPr lang="ru-RU" dirty="0" err="1"/>
              <a:t>грекоязычных</a:t>
            </a:r>
            <a:r>
              <a:rPr lang="ru-RU" dirty="0"/>
              <a:t> – </a:t>
            </a:r>
            <a:r>
              <a:rPr lang="ru-RU" dirty="0" err="1"/>
              <a:t>иностранноподданные</a:t>
            </a:r>
            <a:r>
              <a:rPr lang="ru-RU" dirty="0"/>
              <a:t>:</a:t>
            </a:r>
          </a:p>
          <a:p>
            <a:r>
              <a:rPr lang="ru-RU" dirty="0"/>
              <a:t>- 1274 – </a:t>
            </a:r>
            <a:r>
              <a:rPr lang="ru-RU" dirty="0" err="1"/>
              <a:t>греческоподанные</a:t>
            </a:r>
            <a:r>
              <a:rPr lang="ru-RU" dirty="0"/>
              <a:t> (84% - горожане);</a:t>
            </a:r>
          </a:p>
          <a:p>
            <a:r>
              <a:rPr lang="ru-RU" dirty="0"/>
              <a:t>- 8000 – турецкоподданные (городские и сельские жители)</a:t>
            </a:r>
          </a:p>
          <a:p>
            <a:r>
              <a:rPr lang="ru-RU" dirty="0"/>
              <a:t>На 1000 мужчин – 700 женщин</a:t>
            </a:r>
          </a:p>
          <a:p>
            <a:r>
              <a:rPr lang="ru-RU" dirty="0"/>
              <a:t>Численное преобладание греков – «</a:t>
            </a:r>
            <a:r>
              <a:rPr lang="ru-RU" dirty="0" err="1"/>
              <a:t>понтийцев</a:t>
            </a:r>
            <a:r>
              <a:rPr lang="ru-RU" dirty="0"/>
              <a:t>» или «анатолийцев»</a:t>
            </a:r>
          </a:p>
        </p:txBody>
      </p:sp>
    </p:spTree>
    <p:extLst>
      <p:ext uri="{BB962C8B-B14F-4D97-AF65-F5344CB8AC3E}">
        <p14:creationId xmlns:p14="http://schemas.microsoft.com/office/powerpoint/2010/main" val="2734683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55E9F1A4-3BD5-43F0-99A8-E7BEA201C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" y="458788"/>
            <a:ext cx="10846192" cy="593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939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1FFD9-8D34-4133-B0A0-8B5C14D4D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219"/>
            <a:ext cx="10515600" cy="1026941"/>
          </a:xfrm>
        </p:spPr>
        <p:txBody>
          <a:bodyPr/>
          <a:lstStyle/>
          <a:p>
            <a:pPr algn="ctr"/>
            <a:r>
              <a:rPr lang="ru-RU" b="1" dirty="0"/>
              <a:t>Основные занятия </a:t>
            </a:r>
            <a:r>
              <a:rPr lang="ru-RU" b="1" dirty="0" err="1"/>
              <a:t>грекоязычных</a:t>
            </a:r>
            <a:r>
              <a:rPr lang="ru-RU" b="1" dirty="0"/>
              <a:t> горожан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17A0F8-548F-43CF-8F94-B77E38D7B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57" y="1405731"/>
            <a:ext cx="6074311" cy="477123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29% - торговля (2832 </a:t>
            </a:r>
            <a:r>
              <a:rPr lang="ru-RU" dirty="0" err="1"/>
              <a:t>чел.с</a:t>
            </a:r>
            <a:r>
              <a:rPr lang="ru-RU" dirty="0"/>
              <a:t> членами семей)</a:t>
            </a:r>
          </a:p>
          <a:p>
            <a:r>
              <a:rPr lang="ru-RU" dirty="0"/>
              <a:t>24% - другие сферы услуг (отельеры, рестораторы, парикмахеры, банщики, извозчики, прислуга и др. из мещан, купцов и «цеховых»</a:t>
            </a:r>
          </a:p>
          <a:p>
            <a:r>
              <a:rPr lang="ru-RU" dirty="0"/>
              <a:t>23% - ремесленники или «цеховые», занятые в перерабатывающей промышленности и производствах</a:t>
            </a:r>
          </a:p>
          <a:p>
            <a:r>
              <a:rPr lang="ru-RU" dirty="0"/>
              <a:t>13% - земледелие, скотоводство, рыбная ловля </a:t>
            </a:r>
          </a:p>
          <a:p>
            <a:r>
              <a:rPr lang="ru-RU" dirty="0"/>
              <a:t>11% - чиновники, военнослужащие, банкиры, землевладельцы, священники, работники сферы образования, медицины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39EFCB29-D20B-4E59-BA52-591245AFA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78" y="1405731"/>
            <a:ext cx="5113018" cy="477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459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D63DF-8B31-4F66-A36A-F8AEA922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b="1" dirty="0"/>
            </a:br>
            <a:r>
              <a:rPr lang="ru-RU" b="1" dirty="0" err="1"/>
              <a:t>Кючук</a:t>
            </a:r>
            <a:r>
              <a:rPr lang="ru-RU" b="1" dirty="0"/>
              <a:t> – </a:t>
            </a:r>
            <a:r>
              <a:rPr lang="ru-RU" b="1" dirty="0" err="1"/>
              <a:t>Кайнарджийский</a:t>
            </a:r>
            <a:r>
              <a:rPr lang="ru-RU" b="1" dirty="0"/>
              <a:t> мирный договор - самая большая волна переселенцев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EF125F-9C36-470A-BD7B-1D85077D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1" y="2138289"/>
            <a:ext cx="4093698" cy="403867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/>
              <a:t>1779 – 1783 -  Греческий батальон в Керчи и </a:t>
            </a:r>
            <a:r>
              <a:rPr lang="ru-RU" dirty="0" err="1"/>
              <a:t>Еникале</a:t>
            </a:r>
            <a:r>
              <a:rPr lang="ru-RU" dirty="0"/>
              <a:t> </a:t>
            </a:r>
          </a:p>
          <a:p>
            <a:pPr algn="just"/>
            <a:r>
              <a:rPr lang="ru-RU" dirty="0"/>
              <a:t>1783 - греческие общины в Феодосии, Керчи, </a:t>
            </a:r>
            <a:r>
              <a:rPr lang="ru-RU" dirty="0" err="1"/>
              <a:t>Еникале</a:t>
            </a:r>
            <a:endParaRPr lang="ru-RU" dirty="0"/>
          </a:p>
          <a:p>
            <a:r>
              <a:rPr lang="ru-RU" dirty="0"/>
              <a:t>1784 – батальон переводится в Балаклаву (</a:t>
            </a:r>
            <a:r>
              <a:rPr lang="ru-RU" dirty="0" err="1"/>
              <a:t>Кадыкой</a:t>
            </a:r>
            <a:r>
              <a:rPr lang="ru-RU" dirty="0"/>
              <a:t>, </a:t>
            </a:r>
            <a:r>
              <a:rPr lang="ru-RU" dirty="0" err="1"/>
              <a:t>Камара</a:t>
            </a:r>
            <a:r>
              <a:rPr lang="ru-RU" dirty="0"/>
              <a:t>, </a:t>
            </a:r>
            <a:r>
              <a:rPr lang="ru-RU" dirty="0" err="1"/>
              <a:t>Карань</a:t>
            </a:r>
            <a:r>
              <a:rPr lang="ru-RU" dirty="0"/>
              <a:t>, Лака, Керменчик , </a:t>
            </a:r>
            <a:r>
              <a:rPr lang="ru-RU" dirty="0" err="1"/>
              <a:t>Аутка</a:t>
            </a:r>
            <a:r>
              <a:rPr lang="ru-RU" dirty="0"/>
              <a:t>, Алсу),  1797 – переименован в Балаклавский греческий батальон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78EF5E9-AB95-4F99-A218-7F271053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09" y="1544551"/>
            <a:ext cx="3430912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641C3F92-C5B9-4F2A-82A6-49FC8354E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367" y="1544551"/>
            <a:ext cx="3430913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539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C93BE-2D04-465E-8425-BFB36C74D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47142" cy="1083847"/>
          </a:xfrm>
        </p:spPr>
        <p:txBody>
          <a:bodyPr/>
          <a:lstStyle/>
          <a:p>
            <a:pPr algn="ctr"/>
            <a:r>
              <a:rPr lang="ru-RU" b="1" dirty="0"/>
              <a:t>Основная ремесленная специализация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BDD772-2534-4CC0-BDF8-DF746E50F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0575" cy="4351338"/>
          </a:xfrm>
        </p:spPr>
        <p:txBody>
          <a:bodyPr/>
          <a:lstStyle/>
          <a:p>
            <a:r>
              <a:rPr lang="ru-RU" dirty="0"/>
              <a:t>Греки – строители (404/766 – 34% греков- ремесленников)</a:t>
            </a:r>
          </a:p>
          <a:p>
            <a:r>
              <a:rPr lang="ru-RU" dirty="0"/>
              <a:t>Изготовители одежды  (173/367 – 16%)</a:t>
            </a:r>
          </a:p>
          <a:p>
            <a:r>
              <a:rPr lang="ru-RU" dirty="0"/>
              <a:t>Обработчики продуктов питания (169/314 – 14%)</a:t>
            </a:r>
          </a:p>
          <a:p>
            <a:r>
              <a:rPr lang="ru-RU" dirty="0"/>
              <a:t>Обработчики металлов (121/305 – 13%)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8E17C84F-BF6E-4844-BA6F-2225F7B9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51" y="1825625"/>
            <a:ext cx="5628249" cy="449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086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585E8-CB1B-4166-807A-D2BD9202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7577"/>
          </a:xfrm>
        </p:spPr>
        <p:txBody>
          <a:bodyPr/>
          <a:lstStyle/>
          <a:p>
            <a:pPr algn="ctr"/>
            <a:r>
              <a:rPr lang="ru-RU" b="1" dirty="0"/>
              <a:t>Греки на государственной службе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44EF99-EE69-4FEF-866E-02B1695CA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1516135"/>
            <a:ext cx="5627078" cy="475805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/>
              <a:t>Блестящая карьера госслужащих - греки, носившие фамилии Апостолов, </a:t>
            </a:r>
            <a:r>
              <a:rPr lang="ru-RU" sz="2400" dirty="0" err="1"/>
              <a:t>Газадинов</a:t>
            </a:r>
            <a:r>
              <a:rPr lang="ru-RU" sz="2400" dirty="0"/>
              <a:t>, </a:t>
            </a:r>
            <a:r>
              <a:rPr lang="ru-RU" sz="2400" dirty="0" err="1"/>
              <a:t>Граматиков</a:t>
            </a:r>
            <a:r>
              <a:rPr lang="ru-RU" sz="2400" dirty="0"/>
              <a:t>, </a:t>
            </a:r>
            <a:r>
              <a:rPr lang="ru-RU" sz="2400" dirty="0" err="1"/>
              <a:t>Гунали</a:t>
            </a:r>
            <a:r>
              <a:rPr lang="ru-RU" sz="2400" dirty="0"/>
              <a:t>, </a:t>
            </a:r>
            <a:r>
              <a:rPr lang="ru-RU" sz="2400" dirty="0" err="1"/>
              <a:t>Делазари</a:t>
            </a:r>
            <a:r>
              <a:rPr lang="ru-RU" sz="2400" dirty="0"/>
              <a:t>, </a:t>
            </a:r>
            <a:r>
              <a:rPr lang="ru-RU" sz="2400" dirty="0" err="1"/>
              <a:t>Делаграмматиков</a:t>
            </a:r>
            <a:r>
              <a:rPr lang="ru-RU" sz="2400" dirty="0"/>
              <a:t>, </a:t>
            </a:r>
            <a:r>
              <a:rPr lang="ru-RU" sz="2400" dirty="0" err="1"/>
              <a:t>Лампси</a:t>
            </a:r>
            <a:r>
              <a:rPr lang="ru-RU" sz="2400" dirty="0"/>
              <a:t>, </a:t>
            </a:r>
            <a:r>
              <a:rPr lang="ru-RU" sz="2400" dirty="0" err="1"/>
              <a:t>Лулудаки</a:t>
            </a:r>
            <a:r>
              <a:rPr lang="ru-RU" sz="2400" dirty="0"/>
              <a:t>, </a:t>
            </a:r>
            <a:r>
              <a:rPr lang="ru-RU" sz="2400" dirty="0" err="1"/>
              <a:t>Митакса</a:t>
            </a:r>
            <a:r>
              <a:rPr lang="ru-RU" sz="2400" dirty="0"/>
              <a:t>, </a:t>
            </a:r>
            <a:r>
              <a:rPr lang="ru-RU" sz="2400" dirty="0" err="1"/>
              <a:t>Мирьяли</a:t>
            </a:r>
            <a:r>
              <a:rPr lang="ru-RU" sz="2400" dirty="0"/>
              <a:t>, </a:t>
            </a:r>
            <a:r>
              <a:rPr lang="ru-RU" sz="2400" dirty="0" err="1"/>
              <a:t>Мазгана</a:t>
            </a:r>
            <a:r>
              <a:rPr lang="ru-RU" sz="2400" dirty="0"/>
              <a:t>, </a:t>
            </a:r>
            <a:r>
              <a:rPr lang="ru-RU" sz="2400" dirty="0" err="1"/>
              <a:t>Нотара</a:t>
            </a:r>
            <a:r>
              <a:rPr lang="ru-RU" sz="2400" dirty="0"/>
              <a:t>, </a:t>
            </a:r>
            <a:r>
              <a:rPr lang="ru-RU" sz="2400" dirty="0" err="1"/>
              <a:t>Панос</a:t>
            </a:r>
            <a:r>
              <a:rPr lang="ru-RU" sz="2400" dirty="0"/>
              <a:t>, </a:t>
            </a:r>
            <a:r>
              <a:rPr lang="ru-RU" sz="2400" dirty="0" err="1"/>
              <a:t>Папаставро</a:t>
            </a:r>
            <a:r>
              <a:rPr lang="ru-RU" sz="2400" dirty="0"/>
              <a:t>, </a:t>
            </a:r>
            <a:r>
              <a:rPr lang="ru-RU" sz="2400" dirty="0" err="1"/>
              <a:t>Папарупа</a:t>
            </a:r>
            <a:r>
              <a:rPr lang="ru-RU" sz="2400" dirty="0"/>
              <a:t>, Тамара, </a:t>
            </a:r>
            <a:r>
              <a:rPr lang="ru-RU" sz="2400" b="1" dirty="0"/>
              <a:t>Христофоров</a:t>
            </a:r>
            <a:r>
              <a:rPr lang="ru-RU" sz="2400" dirty="0"/>
              <a:t>, </a:t>
            </a:r>
            <a:r>
              <a:rPr lang="ru-RU" sz="2400" dirty="0" err="1"/>
              <a:t>Хартуляри</a:t>
            </a:r>
            <a:r>
              <a:rPr lang="ru-RU" sz="2400" dirty="0"/>
              <a:t>, </a:t>
            </a:r>
            <a:r>
              <a:rPr lang="ru-RU" sz="2400" dirty="0" err="1"/>
              <a:t>Хаджопуло</a:t>
            </a:r>
            <a:r>
              <a:rPr lang="ru-RU" sz="2400" dirty="0"/>
              <a:t>, Цирули, </a:t>
            </a:r>
            <a:r>
              <a:rPr lang="ru-RU" sz="2400" dirty="0" err="1"/>
              <a:t>Цомакион</a:t>
            </a:r>
            <a:r>
              <a:rPr lang="ru-RU" sz="2400" dirty="0"/>
              <a:t> и др. </a:t>
            </a:r>
          </a:p>
          <a:p>
            <a:pPr algn="just"/>
            <a:r>
              <a:rPr lang="ru-RU" sz="2400" dirty="0"/>
              <a:t>Первый Таврический губернский предводитель дворянства - грек Евстафий </a:t>
            </a:r>
            <a:r>
              <a:rPr lang="ru-RU" sz="2400" dirty="0" err="1"/>
              <a:t>Нотара</a:t>
            </a:r>
            <a:endParaRPr lang="ru-RU" sz="2400" dirty="0"/>
          </a:p>
          <a:p>
            <a:pPr algn="just"/>
            <a:r>
              <a:rPr lang="ru-RU" sz="2400" dirty="0"/>
              <a:t>Блестящая карьера несколько поколений греков-офицеров армии и флота из родов - Бардаки, </a:t>
            </a:r>
            <a:r>
              <a:rPr lang="ru-RU" sz="2400" dirty="0" err="1"/>
              <a:t>Властари</a:t>
            </a:r>
            <a:r>
              <a:rPr lang="ru-RU" sz="2400" dirty="0"/>
              <a:t>, </a:t>
            </a:r>
            <a:r>
              <a:rPr lang="ru-RU" sz="2400" dirty="0" err="1"/>
              <a:t>Цириготи</a:t>
            </a:r>
            <a:r>
              <a:rPr lang="ru-RU" sz="2400" dirty="0"/>
              <a:t>, </a:t>
            </a:r>
            <a:r>
              <a:rPr lang="ru-RU" sz="2400" dirty="0" err="1"/>
              <a:t>Каламара</a:t>
            </a:r>
            <a:r>
              <a:rPr lang="ru-RU" sz="2400" dirty="0"/>
              <a:t>, </a:t>
            </a:r>
            <a:r>
              <a:rPr lang="ru-RU" sz="2400" dirty="0" err="1"/>
              <a:t>Кокораки</a:t>
            </a:r>
            <a:r>
              <a:rPr lang="ru-RU" sz="2400" dirty="0"/>
              <a:t>, </a:t>
            </a:r>
            <a:r>
              <a:rPr lang="ru-RU" sz="2400" dirty="0" err="1"/>
              <a:t>Лико</a:t>
            </a:r>
            <a:r>
              <a:rPr lang="ru-RU" sz="2400" dirty="0"/>
              <a:t>, </a:t>
            </a:r>
            <a:r>
              <a:rPr lang="ru-RU" sz="2400" dirty="0" err="1"/>
              <a:t>Лампси</a:t>
            </a:r>
            <a:r>
              <a:rPr lang="ru-RU" sz="2400" dirty="0"/>
              <a:t>, </a:t>
            </a:r>
            <a:r>
              <a:rPr lang="ru-RU" sz="2400" dirty="0" err="1"/>
              <a:t>Мавромихали</a:t>
            </a:r>
            <a:r>
              <a:rPr lang="ru-RU" sz="2400" dirty="0"/>
              <a:t>, </a:t>
            </a:r>
            <a:r>
              <a:rPr lang="ru-RU" sz="2400" dirty="0" err="1"/>
              <a:t>Моцениго</a:t>
            </a:r>
            <a:r>
              <a:rPr lang="ru-RU" sz="2400" dirty="0"/>
              <a:t>, Попандопуло, </a:t>
            </a:r>
            <a:r>
              <a:rPr lang="ru-RU" sz="2400" dirty="0" err="1"/>
              <a:t>Папалекси</a:t>
            </a:r>
            <a:r>
              <a:rPr lang="ru-RU" sz="2400" dirty="0"/>
              <a:t>, </a:t>
            </a:r>
            <a:r>
              <a:rPr lang="ru-RU" sz="2400" dirty="0" err="1"/>
              <a:t>Ревелиоти</a:t>
            </a:r>
            <a:r>
              <a:rPr lang="ru-RU" sz="2400" dirty="0"/>
              <a:t>, </a:t>
            </a:r>
            <a:r>
              <a:rPr lang="ru-RU" sz="2400" dirty="0" err="1"/>
              <a:t>Ставраки</a:t>
            </a:r>
            <a:r>
              <a:rPr lang="ru-RU" sz="2400" dirty="0"/>
              <a:t>, </a:t>
            </a:r>
            <a:r>
              <a:rPr lang="ru-RU" sz="2400" dirty="0" err="1"/>
              <a:t>Сотири</a:t>
            </a:r>
            <a:r>
              <a:rPr lang="ru-RU" sz="2400" dirty="0"/>
              <a:t>, </a:t>
            </a:r>
            <a:r>
              <a:rPr lang="ru-RU" sz="2400" dirty="0" err="1"/>
              <a:t>Тригони</a:t>
            </a:r>
            <a:r>
              <a:rPr lang="ru-RU" sz="2400" dirty="0"/>
              <a:t>, </a:t>
            </a:r>
            <a:r>
              <a:rPr lang="ru-RU" sz="2400" dirty="0" err="1"/>
              <a:t>Ханджоглу</a:t>
            </a:r>
            <a:r>
              <a:rPr lang="ru-RU" sz="2400" dirty="0"/>
              <a:t> и др. 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FE2F530F-0079-4B8E-9032-C0931550A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26" y="1516135"/>
            <a:ext cx="5401994" cy="44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577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E6024-0250-467A-8692-236980B7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93923" cy="106362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Греки в общественной жизни Крыма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EE6FC-DE33-46F7-9710-3C0E08029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1" y="1547446"/>
            <a:ext cx="4135901" cy="4629517"/>
          </a:xfrm>
        </p:spPr>
        <p:txBody>
          <a:bodyPr>
            <a:normAutofit fontScale="85000" lnSpcReduction="1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Члены городских и земских управ:  с 1871 по 1911 гг. из 304 гласных Симферопольской городской Думы 28 были греками; </a:t>
            </a:r>
          </a:p>
          <a:p>
            <a:pPr marL="0" indent="0">
              <a:buNone/>
            </a:pPr>
            <a:r>
              <a:rPr lang="ru-RU" dirty="0"/>
              <a:t>многие являлись:</a:t>
            </a:r>
          </a:p>
          <a:p>
            <a:pPr marL="0" indent="0">
              <a:buNone/>
            </a:pPr>
            <a:r>
              <a:rPr lang="ru-RU" dirty="0"/>
              <a:t>-  городскими головами (М. </a:t>
            </a:r>
            <a:r>
              <a:rPr lang="ru-RU" dirty="0" err="1"/>
              <a:t>Казн</a:t>
            </a:r>
            <a:r>
              <a:rPr lang="ru-RU" dirty="0"/>
              <a:t>, </a:t>
            </a:r>
            <a:r>
              <a:rPr lang="ru-RU" b="1" dirty="0"/>
              <a:t>3. </a:t>
            </a:r>
            <a:r>
              <a:rPr lang="ru-RU" b="1" dirty="0" err="1"/>
              <a:t>Афендулов</a:t>
            </a:r>
            <a:r>
              <a:rPr lang="ru-RU" b="1" dirty="0"/>
              <a:t> </a:t>
            </a:r>
            <a:r>
              <a:rPr lang="ru-RU" dirty="0"/>
              <a:t>и др.); </a:t>
            </a:r>
          </a:p>
          <a:p>
            <a:pPr marL="0" indent="0">
              <a:buNone/>
            </a:pPr>
            <a:r>
              <a:rPr lang="ru-RU" dirty="0"/>
              <a:t>- уездными предводителями дворянства;</a:t>
            </a:r>
          </a:p>
          <a:p>
            <a:pPr marL="0" indent="0">
              <a:buNone/>
            </a:pPr>
            <a:r>
              <a:rPr lang="ru-RU" dirty="0"/>
              <a:t>- градоначальниками и командирами портов  </a:t>
            </a:r>
          </a:p>
          <a:p>
            <a:endParaRPr lang="ru-RU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AA26AF2C-4118-4F40-A409-68AF3ECB4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844" y="1428750"/>
            <a:ext cx="6480515" cy="49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798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08E3D-DF6A-4219-8E29-133C4A42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630"/>
          </a:xfrm>
        </p:spPr>
        <p:txBody>
          <a:bodyPr/>
          <a:lstStyle/>
          <a:p>
            <a:pPr algn="ctr"/>
            <a:r>
              <a:rPr lang="ru-RU" b="1" dirty="0"/>
              <a:t>Греки в культурной жизни Крыма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C9F0A4-A12B-42C2-A07D-D013A1256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946"/>
            <a:ext cx="4662268" cy="481051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Известные учителя (А. </a:t>
            </a:r>
            <a:r>
              <a:rPr lang="ru-RU" dirty="0" err="1"/>
              <a:t>Хамарито</a:t>
            </a:r>
            <a:r>
              <a:rPr lang="ru-RU" dirty="0"/>
              <a:t>, М. Канаки, А. </a:t>
            </a:r>
            <a:r>
              <a:rPr lang="ru-RU" dirty="0" err="1"/>
              <a:t>Каламара</a:t>
            </a:r>
            <a:r>
              <a:rPr lang="ru-RU" dirty="0"/>
              <a:t> и др.) известные врачи (Е. </a:t>
            </a:r>
            <a:r>
              <a:rPr lang="ru-RU" dirty="0" err="1"/>
              <a:t>Лазарис</a:t>
            </a:r>
            <a:r>
              <a:rPr lang="ru-RU" dirty="0"/>
              <a:t>, К. </a:t>
            </a:r>
            <a:r>
              <a:rPr lang="ru-RU" dirty="0" err="1"/>
              <a:t>Торопьяно</a:t>
            </a:r>
            <a:r>
              <a:rPr lang="ru-RU" dirty="0"/>
              <a:t>, А. </a:t>
            </a:r>
            <a:r>
              <a:rPr lang="ru-RU" dirty="0" err="1"/>
              <a:t>Цанов</a:t>
            </a:r>
            <a:r>
              <a:rPr lang="ru-RU" dirty="0"/>
              <a:t> и др.)</a:t>
            </a:r>
          </a:p>
          <a:p>
            <a:pPr algn="just"/>
            <a:r>
              <a:rPr lang="ru-RU" dirty="0"/>
              <a:t>Активные  члены  Таврической учёной архивной комиссии (Д. </a:t>
            </a:r>
            <a:r>
              <a:rPr lang="ru-RU" dirty="0" err="1"/>
              <a:t>Посполитаки</a:t>
            </a:r>
            <a:r>
              <a:rPr lang="ru-RU" dirty="0"/>
              <a:t>, Д. Спиридонов и др.) </a:t>
            </a:r>
          </a:p>
          <a:p>
            <a:pPr algn="just"/>
            <a:r>
              <a:rPr lang="ru-RU" dirty="0"/>
              <a:t>Известные писатели (В. </a:t>
            </a:r>
            <a:r>
              <a:rPr lang="ru-RU" dirty="0" err="1"/>
              <a:t>Кондараки</a:t>
            </a:r>
            <a:r>
              <a:rPr lang="ru-RU" dirty="0"/>
              <a:t> и др.)</a:t>
            </a:r>
          </a:p>
          <a:p>
            <a:pPr algn="just"/>
            <a:r>
              <a:rPr lang="ru-RU" dirty="0"/>
              <a:t>Редакторы газет ( Н. </a:t>
            </a:r>
            <a:r>
              <a:rPr lang="ru-RU" dirty="0" err="1"/>
              <a:t>Кондури</a:t>
            </a:r>
            <a:r>
              <a:rPr lang="ru-RU" dirty="0"/>
              <a:t> - газета "Евпаторийский Вестник«)</a:t>
            </a:r>
          </a:p>
          <a:p>
            <a:pPr algn="just"/>
            <a:r>
              <a:rPr lang="ru-RU" dirty="0"/>
              <a:t>Издатели ( X. </a:t>
            </a:r>
            <a:r>
              <a:rPr lang="ru-RU" dirty="0" err="1"/>
              <a:t>Лампси</a:t>
            </a:r>
            <a:r>
              <a:rPr lang="ru-RU" dirty="0"/>
              <a:t> -  «Курьер Тавриды») </a:t>
            </a:r>
          </a:p>
          <a:p>
            <a:pPr algn="just"/>
            <a:r>
              <a:rPr lang="ru-RU" dirty="0"/>
              <a:t> Известные художники (А. Куинджи, М. </a:t>
            </a:r>
            <a:r>
              <a:rPr lang="ru-RU" dirty="0" err="1"/>
              <a:t>Латри</a:t>
            </a:r>
            <a:r>
              <a:rPr lang="ru-RU" dirty="0"/>
              <a:t>, Н. </a:t>
            </a:r>
            <a:r>
              <a:rPr lang="ru-RU" dirty="0" err="1"/>
              <a:t>Химон</a:t>
            </a:r>
            <a:r>
              <a:rPr lang="ru-RU" dirty="0"/>
              <a:t>, Г. Бояджиев и др. )</a:t>
            </a:r>
          </a:p>
          <a:p>
            <a:endParaRPr lang="ru-RU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7CAF1A73-2936-4D89-B670-0F8500CA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376" y="1134008"/>
            <a:ext cx="3971777" cy="535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376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463B0-2FDE-43E3-A2DC-290F442D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560"/>
          </a:xfrm>
        </p:spPr>
        <p:txBody>
          <a:bodyPr/>
          <a:lstStyle/>
          <a:p>
            <a:pPr algn="ctr"/>
            <a:r>
              <a:rPr lang="ru-RU" dirty="0"/>
              <a:t>Греки – крупные землевладельцы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91595-2B3D-4D7C-9F44-DFA8D8A8A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3104"/>
            <a:ext cx="5148775" cy="4803860"/>
          </a:xfrm>
        </p:spPr>
        <p:txBody>
          <a:bodyPr>
            <a:normAutofit/>
          </a:bodyPr>
          <a:lstStyle/>
          <a:p>
            <a:r>
              <a:rPr lang="ru-RU" dirty="0"/>
              <a:t>Много греков-чиновников и предпринимателей имели земельные наделы - "дачи" на южном берегу Крыма: </a:t>
            </a:r>
          </a:p>
          <a:p>
            <a:r>
              <a:rPr lang="ru-RU" dirty="0"/>
              <a:t>Грамматиков (более 14000 </a:t>
            </a:r>
            <a:r>
              <a:rPr lang="ru-RU" dirty="0" err="1"/>
              <a:t>дес</a:t>
            </a:r>
            <a:r>
              <a:rPr lang="ru-RU" dirty="0"/>
              <a:t>.), </a:t>
            </a:r>
          </a:p>
          <a:p>
            <a:r>
              <a:rPr lang="ru-RU" dirty="0" err="1"/>
              <a:t>Лампси</a:t>
            </a:r>
            <a:r>
              <a:rPr lang="ru-RU" dirty="0"/>
              <a:t> (более 2000 </a:t>
            </a:r>
            <a:r>
              <a:rPr lang="ru-RU" dirty="0" err="1"/>
              <a:t>дес</a:t>
            </a:r>
            <a:r>
              <a:rPr lang="ru-RU" dirty="0"/>
              <a:t>.), </a:t>
            </a:r>
          </a:p>
          <a:p>
            <a:r>
              <a:rPr lang="ru-RU" dirty="0" err="1"/>
              <a:t>Кондараки</a:t>
            </a:r>
            <a:r>
              <a:rPr lang="ru-RU" dirty="0"/>
              <a:t> (более 1029 </a:t>
            </a:r>
            <a:r>
              <a:rPr lang="ru-RU" dirty="0" err="1"/>
              <a:t>дес</a:t>
            </a:r>
            <a:r>
              <a:rPr lang="ru-RU" dirty="0"/>
              <a:t>.) и др.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508D9261-B90D-46F5-A82E-D9D51009E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51" y="1373103"/>
            <a:ext cx="5991078" cy="493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683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45CA0-0D51-4386-A0C6-5FD5D41FB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Греки Крыма </a:t>
            </a:r>
            <a:r>
              <a:rPr lang="en-US" dirty="0"/>
              <a:t>XIX </a:t>
            </a:r>
            <a:r>
              <a:rPr lang="ru-RU" dirty="0"/>
              <a:t>в.– часть эллинизма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F0FB0F-0F9F-4FEE-91C5-23C4DD80E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177"/>
            <a:ext cx="3353972" cy="464233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Греческое консульство в Севастополе </a:t>
            </a:r>
          </a:p>
          <a:p>
            <a:r>
              <a:rPr lang="ru-RU" dirty="0"/>
              <a:t>Греческие вице-консульства : Керчь, Симферополь, Ялта, Евпатория </a:t>
            </a:r>
            <a:endParaRPr lang="en-US" dirty="0"/>
          </a:p>
          <a:p>
            <a:r>
              <a:rPr lang="ru-RU" dirty="0"/>
              <a:t>Патриотизм, </a:t>
            </a:r>
            <a:r>
              <a:rPr lang="ru-RU" dirty="0" err="1"/>
              <a:t>меценатство,опыт</a:t>
            </a:r>
            <a:r>
              <a:rPr lang="ru-RU" dirty="0"/>
              <a:t>,  торговля, банковское дело, семейные связи, чутье и др.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648F659B-EC2F-452D-9D23-0BBB23A89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80" y="1491176"/>
            <a:ext cx="6831920" cy="48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29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E3B39-9212-4BB1-8BC2-C0C18FBD2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3252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Конец 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XVIII - 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начало 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XIX 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века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08B6D-B814-46CA-A797-65154BC11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530203"/>
            <a:ext cx="3953021" cy="4532971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Христианское население Крыма 14000 человек, из них 3200 греков в 18 населенных пунктах, в том числе :</a:t>
            </a:r>
          </a:p>
          <a:p>
            <a:r>
              <a:rPr lang="ru-RU" dirty="0" err="1"/>
              <a:t>Аутка</a:t>
            </a:r>
            <a:r>
              <a:rPr lang="ru-RU" dirty="0"/>
              <a:t> – 27 семей;</a:t>
            </a:r>
          </a:p>
          <a:p>
            <a:r>
              <a:rPr lang="ru-RU" dirty="0"/>
              <a:t>Симферополь – 26 семей;</a:t>
            </a:r>
          </a:p>
          <a:p>
            <a:r>
              <a:rPr lang="ru-RU" dirty="0"/>
              <a:t>Феодосия – 28 семей;</a:t>
            </a:r>
          </a:p>
          <a:p>
            <a:r>
              <a:rPr lang="ru-RU" dirty="0"/>
              <a:t>Евпатория – 30 семей;</a:t>
            </a:r>
          </a:p>
          <a:p>
            <a:r>
              <a:rPr lang="ru-RU" dirty="0"/>
              <a:t>Перекоп – 17 семей 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6EB75F9D-34AA-419D-8616-F14FDD850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897" y="1530203"/>
            <a:ext cx="6598920" cy="465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906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AA5AF-44E9-4DF2-917D-B6E17EE0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XIX </a:t>
            </a:r>
            <a:r>
              <a:rPr lang="ru-RU" b="1" dirty="0"/>
              <a:t>век – рост миграции из османских провинций </a:t>
            </a:r>
            <a:r>
              <a:rPr lang="ru-RU" b="1" dirty="0" err="1"/>
              <a:t>Румелии</a:t>
            </a:r>
            <a:r>
              <a:rPr lang="ru-RU" b="1" dirty="0"/>
              <a:t> и Анатолии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C2DDB7-C8A2-4306-A007-354317F919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фракиоты</a:t>
            </a:r>
            <a:r>
              <a:rPr lang="ru-RU" dirty="0"/>
              <a:t>», «</a:t>
            </a:r>
            <a:r>
              <a:rPr lang="ru-RU" dirty="0" err="1"/>
              <a:t>малоазийцы</a:t>
            </a:r>
            <a:r>
              <a:rPr lang="ru-RU" dirty="0"/>
              <a:t>», «</a:t>
            </a:r>
            <a:r>
              <a:rPr lang="ru-RU" dirty="0" err="1"/>
              <a:t>константинопольцы</a:t>
            </a:r>
            <a:r>
              <a:rPr lang="ru-RU" dirty="0"/>
              <a:t>»</a:t>
            </a:r>
          </a:p>
          <a:p>
            <a:endParaRPr lang="ru-RU" dirty="0"/>
          </a:p>
          <a:p>
            <a:r>
              <a:rPr lang="ru-RU" dirty="0"/>
              <a:t>1830 – переселенцы из Варны, Бургаса, </a:t>
            </a:r>
            <a:r>
              <a:rPr lang="ru-RU" dirty="0" err="1"/>
              <a:t>Василико</a:t>
            </a:r>
            <a:r>
              <a:rPr lang="ru-RU" dirty="0"/>
              <a:t>, </a:t>
            </a:r>
            <a:r>
              <a:rPr lang="ru-RU" dirty="0" err="1"/>
              <a:t>Корфо</a:t>
            </a:r>
            <a:r>
              <a:rPr lang="ru-RU" dirty="0"/>
              <a:t> – </a:t>
            </a:r>
            <a:r>
              <a:rPr lang="ru-RU" dirty="0" err="1"/>
              <a:t>Колиба</a:t>
            </a:r>
            <a:r>
              <a:rPr lang="ru-RU" dirty="0"/>
              <a:t>, </a:t>
            </a:r>
            <a:r>
              <a:rPr lang="ru-RU" dirty="0" err="1"/>
              <a:t>Созополя</a:t>
            </a:r>
            <a:r>
              <a:rPr lang="ru-RU" dirty="0"/>
              <a:t> и т.д. в Феодосию, Керчь, Евпаторию, Севастополь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AC4C2EE-F8DE-4441-B779-7898ED5530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понтийцы</a:t>
            </a:r>
            <a:r>
              <a:rPr lang="ru-RU" dirty="0"/>
              <a:t>» (Трапезунд, </a:t>
            </a:r>
            <a:r>
              <a:rPr lang="ru-RU" dirty="0" err="1"/>
              <a:t>Батум</a:t>
            </a:r>
            <a:r>
              <a:rPr lang="ru-RU" dirty="0"/>
              <a:t>, Эрзерум, Карс и др.) </a:t>
            </a:r>
          </a:p>
          <a:p>
            <a:endParaRPr lang="ru-RU" dirty="0"/>
          </a:p>
          <a:p>
            <a:r>
              <a:rPr lang="ru-RU" dirty="0"/>
              <a:t>1806 – 13 семей  - Балта – Чокрак Симферопольского уезда (греки – каменщики)</a:t>
            </a:r>
          </a:p>
          <a:p>
            <a:r>
              <a:rPr lang="ru-RU" dirty="0"/>
              <a:t>1820-1830</a:t>
            </a:r>
          </a:p>
          <a:p>
            <a:r>
              <a:rPr lang="ru-RU" dirty="0"/>
              <a:t>1858-1862</a:t>
            </a:r>
          </a:p>
          <a:p>
            <a:r>
              <a:rPr lang="ru-RU" dirty="0"/>
              <a:t>Табак, виноград, сады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638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846B2-B65B-4E0C-B93D-4D2B52C15B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963" y="365125"/>
            <a:ext cx="8947052" cy="1027113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Русско</a:t>
            </a:r>
            <a:r>
              <a:rPr lang="ru-RU" b="1" dirty="0"/>
              <a:t> – турецкая война 1806 – 1812г.г. «Задунайские переселенцы»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8A95CE-FF80-404C-BE32-FFC91DA8882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00704" y="1533378"/>
            <a:ext cx="4297905" cy="1533379"/>
          </a:xfrm>
        </p:spPr>
        <p:txBody>
          <a:bodyPr/>
          <a:lstStyle/>
          <a:p>
            <a:pPr lvl="1"/>
            <a:r>
              <a:rPr lang="ru-RU" dirty="0"/>
              <a:t>1810 –переселение 59 семей из колонии Большой </a:t>
            </a:r>
            <a:r>
              <a:rPr lang="ru-RU" dirty="0" err="1"/>
              <a:t>Буялык</a:t>
            </a:r>
            <a:r>
              <a:rPr lang="ru-RU" dirty="0"/>
              <a:t> в </a:t>
            </a:r>
            <a:r>
              <a:rPr lang="ru-RU" dirty="0" err="1"/>
              <a:t>г.Старый</a:t>
            </a:r>
            <a:r>
              <a:rPr lang="ru-RU" dirty="0"/>
              <a:t> Крым </a:t>
            </a:r>
          </a:p>
        </p:txBody>
      </p:sp>
      <p:pic>
        <p:nvPicPr>
          <p:cNvPr id="13314" name="Picture 2" descr="Общий вид г. Старый Крым. Фото середины XX столетия«Церковь во имя Успения Божией матери на месте бывшего армянского монастыря, обращенная впоследствии во дворец к прибытию в Старый Крым Екатерины II». Г. Спасский. Старый Крым. 1856">
            <a:extLst>
              <a:ext uri="{FF2B5EF4-FFF2-40B4-BE49-F238E27FC236}">
                <a16:creationId xmlns:a16="http://schemas.microsoft.com/office/drawing/2014/main" id="{10619EB9-6E0C-4A55-8AF5-3F68C062D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77" y="1097280"/>
            <a:ext cx="3595920" cy="441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«Над дверью арабская надпись, что мечеть сооружена 714 Гиджры, или 1314 года нашего летоисчисления». Г. Спасский. Старый Крым. 1856. Изд. Г.И. Иванов">
            <a:extLst>
              <a:ext uri="{FF2B5EF4-FFF2-40B4-BE49-F238E27FC236}">
                <a16:creationId xmlns:a16="http://schemas.microsoft.com/office/drawing/2014/main" id="{4A9FBB32-3401-4F83-AAA6-FE53496F5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11" y="2633371"/>
            <a:ext cx="4149291" cy="342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Армянский монастырь. Изд. Г.И. Иванов. «Армяне именуют монастырь Сурб-Хач (Святой Крест) и относят постройку его к 1283 году. Мотандон говорит, что монастырь построен более 500 лет назад, а П.И. Кеппен удостоверяет, что монастырь, судя по надписи на Георгиевской церкви, создан иждивением Иоаннесса, архимандрита в конце четвертого десятилетия XIV века». (Г. Спасский. Старый Крым. 1856).">
            <a:extLst>
              <a:ext uri="{FF2B5EF4-FFF2-40B4-BE49-F238E27FC236}">
                <a16:creationId xmlns:a16="http://schemas.microsoft.com/office/drawing/2014/main" id="{96F7A5CF-7516-4CCD-BE74-561AC9B55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66757"/>
            <a:ext cx="4149291" cy="342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439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814CAB-7A2D-422C-9136-0E43CD6F22CB}"/>
              </a:ext>
            </a:extLst>
          </p:cNvPr>
          <p:cNvSpPr/>
          <p:nvPr/>
        </p:nvSpPr>
        <p:spPr>
          <a:xfrm>
            <a:off x="562707" y="436098"/>
            <a:ext cx="5533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5DF88C1-BED4-41E0-BD03-3FC05648E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effectLst/>
                <a:latin typeface="+mn-lt"/>
              </a:rPr>
              <a:t>Пантелеймоновский источник </a:t>
            </a:r>
            <a:endParaRPr lang="ru-RU" dirty="0">
              <a:latin typeface="+mn-lt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43FD09BA-741A-4F22-9E11-F24A41844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708" y="1690688"/>
            <a:ext cx="5064370" cy="4372487"/>
          </a:xfrm>
        </p:spPr>
        <p:txBody>
          <a:bodyPr>
            <a:normAutofit fontScale="85000" lnSpcReduction="20000"/>
          </a:bodyPr>
          <a:lstStyle/>
          <a:p>
            <a:r>
              <a:rPr lang="ru-RU" b="0" i="0" dirty="0">
                <a:effectLst/>
                <a:latin typeface="Arial" panose="020B0604020202020204" pitchFamily="34" charset="0"/>
              </a:rPr>
              <a:t> </a:t>
            </a:r>
            <a:r>
              <a:rPr lang="ru-RU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1829 г.  - произошло одно из самых известных исцелений на источнике - гречанки Евдокии </a:t>
            </a:r>
            <a:r>
              <a:rPr lang="ru-RU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Астераки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от псориаза</a:t>
            </a:r>
            <a:endParaRPr lang="ru-RU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Родители Евдокии поставили у источника поклонный крест, на который закрепили старинную икону Святого Пантелеймона, привезенную семейством </a:t>
            </a:r>
            <a:r>
              <a:rPr lang="ru-RU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Астераки</a:t>
            </a:r>
            <a:r>
              <a:rPr lang="ru-RU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из Греции</a:t>
            </a:r>
            <a:br>
              <a:rPr lang="ru-RU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 1893 г. архиепископ Алексий Второй благословил землю у родника под возведение часовни. </a:t>
            </a:r>
          </a:p>
          <a:p>
            <a:endParaRPr lang="ru-RU" dirty="0"/>
          </a:p>
        </p:txBody>
      </p:sp>
      <p:pic>
        <p:nvPicPr>
          <p:cNvPr id="14338" name="Picture 2" descr="undefined">
            <a:extLst>
              <a:ext uri="{FF2B5EF4-FFF2-40B4-BE49-F238E27FC236}">
                <a16:creationId xmlns:a16="http://schemas.microsoft.com/office/drawing/2014/main" id="{C7CE2D9B-32E5-4A1F-B070-CE0FF7318C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06" y="1761661"/>
            <a:ext cx="5707138" cy="430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673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2D21B-672B-4AA9-B41D-E9FE89F6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Восстановление церквей. Образование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2DF8B0-119B-437F-AC43-03089E3E01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Восстановление Успенского и Георгиевского монастырей</a:t>
            </a:r>
          </a:p>
          <a:p>
            <a:r>
              <a:rPr lang="ru-RU" dirty="0"/>
              <a:t>Восстановление и открытие церквей в Бахчисарае, </a:t>
            </a:r>
            <a:r>
              <a:rPr lang="ru-RU" dirty="0" err="1"/>
              <a:t>Карасубазаре</a:t>
            </a:r>
            <a:r>
              <a:rPr lang="ru-RU" dirty="0"/>
              <a:t>, Феодосии, Керчи, Лаках, </a:t>
            </a:r>
            <a:r>
              <a:rPr lang="ru-RU" dirty="0" err="1"/>
              <a:t>Аутке</a:t>
            </a:r>
            <a:r>
              <a:rPr lang="ru-RU" dirty="0"/>
              <a:t> и т.д.</a:t>
            </a:r>
          </a:p>
          <a:p>
            <a:r>
              <a:rPr lang="ru-RU" dirty="0"/>
              <a:t>Построены храмы в Балаклаве, Симферополе, Севастополе, Евпатории – Феодосийская духовная консистория 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39A29C1-7636-4E88-8796-B7AE5DAF5C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1811- уездное училище в Феодосии, </a:t>
            </a:r>
            <a:r>
              <a:rPr lang="ru-RU" dirty="0" err="1"/>
              <a:t>Карасубазарское</a:t>
            </a:r>
            <a:r>
              <a:rPr lang="ru-RU" dirty="0"/>
              <a:t> греческое училище, Бахчисарайское приходское училище </a:t>
            </a:r>
          </a:p>
          <a:p>
            <a:r>
              <a:rPr lang="ru-RU" dirty="0"/>
              <a:t>1830- уездное училище в Керчи </a:t>
            </a:r>
          </a:p>
        </p:txBody>
      </p:sp>
    </p:spTree>
    <p:extLst>
      <p:ext uri="{BB962C8B-B14F-4D97-AF65-F5344CB8AC3E}">
        <p14:creationId xmlns:p14="http://schemas.microsoft.com/office/powerpoint/2010/main" val="265757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AA515-D367-41F9-82EA-9C76E77DB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34797" cy="1325563"/>
          </a:xfrm>
        </p:spPr>
        <p:txBody>
          <a:bodyPr/>
          <a:lstStyle/>
          <a:p>
            <a:pPr algn="ctr"/>
            <a:r>
              <a:rPr lang="ru-RU" b="1" dirty="0"/>
              <a:t>Балаклава. </a:t>
            </a:r>
            <a:r>
              <a:rPr lang="ru-RU" b="1" dirty="0" err="1"/>
              <a:t>Ф.Ревелиоти</a:t>
            </a:r>
            <a:endParaRPr lang="ru-RU" b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7E191B-ECC2-4869-8E74-BC3EE8A38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1279"/>
            <a:ext cx="4634132" cy="4545684"/>
          </a:xfrm>
        </p:spPr>
        <p:txBody>
          <a:bodyPr/>
          <a:lstStyle/>
          <a:p>
            <a:r>
              <a:rPr lang="ru-RU" dirty="0"/>
              <a:t>1779 - 1859 </a:t>
            </a:r>
          </a:p>
          <a:p>
            <a:r>
              <a:rPr lang="ru-RU" dirty="0"/>
              <a:t>Пограничная служба </a:t>
            </a:r>
          </a:p>
          <a:p>
            <a:r>
              <a:rPr lang="ru-RU" dirty="0"/>
              <a:t>Карантинная служба </a:t>
            </a:r>
          </a:p>
          <a:p>
            <a:r>
              <a:rPr lang="ru-RU" dirty="0"/>
              <a:t>Мореходство /каботажное </a:t>
            </a:r>
          </a:p>
          <a:p>
            <a:r>
              <a:rPr lang="ru-RU" dirty="0"/>
              <a:t>Кораблестроение</a:t>
            </a:r>
          </a:p>
          <a:p>
            <a:r>
              <a:rPr lang="ru-RU" dirty="0"/>
              <a:t>Торговля </a:t>
            </a:r>
          </a:p>
          <a:p>
            <a:r>
              <a:rPr lang="ru-RU" dirty="0"/>
              <a:t>Рыболовство </a:t>
            </a:r>
          </a:p>
          <a:p>
            <a:r>
              <a:rPr lang="ru-RU" dirty="0"/>
              <a:t>Караульная служба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9CE1F41-EA4A-4CC8-93F3-224BEB9717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41809" y="730946"/>
            <a:ext cx="4134629" cy="551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435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2196</Words>
  <Application>Microsoft Office PowerPoint</Application>
  <PresentationFormat>Широкоэкранный</PresentationFormat>
  <Paragraphs>170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Trebuchet MS</vt:lpstr>
      <vt:lpstr>Тема Office</vt:lpstr>
      <vt:lpstr>ГРЕЧЕСКИЙ СЛЕД в ТАВРИДЕ: ГРЕКИ В КРЫМУ ΕΝΔΟΣΚΟΠΩΝΤΑΣ στην ΙΣΤΟΡΙΚΗ ΑΛΗΘΕΙΑ Το ΕΛΛΗΝΙΚΟ ΙΧΝΟΣ στην ΤΑΥΡΙΔΑ ΟΙ ΕΛΛΗΝΕΣ της ΚΡΙΜΑΙΑΣ Новый цикл он-лайн лекций, дискурса и общения</vt:lpstr>
      <vt:lpstr>Этнические группы греков</vt:lpstr>
      <vt:lpstr> Кючук – Кайнарджийский мирный договор - самая большая волна переселенцев </vt:lpstr>
      <vt:lpstr>Конец XVIII - начало XIX века</vt:lpstr>
      <vt:lpstr>XIX век – рост миграции из османских провинций Румелии и Анатолии</vt:lpstr>
      <vt:lpstr>Русско – турецкая война 1806 – 1812г.г. «Задунайские переселенцы» </vt:lpstr>
      <vt:lpstr>Пантелеймоновский источник </vt:lpstr>
      <vt:lpstr>Восстановление церквей. Образование </vt:lpstr>
      <vt:lpstr>Балаклава. Ф.Ревелиоти</vt:lpstr>
      <vt:lpstr>«Таврическая губерния, Симферопольский уезд, благополучная Балаклава»</vt:lpstr>
      <vt:lpstr>г.Евпатория </vt:lpstr>
      <vt:lpstr>Еникале.Керчь. Евстафий Дмитриевич Хаджопуло  </vt:lpstr>
      <vt:lpstr>Симферополь – центр Таврийской губернии</vt:lpstr>
      <vt:lpstr>г.Севастополь  - самый крупный город Крыма , 45 тыс.чел.</vt:lpstr>
      <vt:lpstr>Церковь  во имя Трех Святителей</vt:lpstr>
      <vt:lpstr>г. Ялта </vt:lpstr>
      <vt:lpstr>А.П.Чехов  и Феодоровский храм</vt:lpstr>
      <vt:lpstr>с.Аутка</vt:lpstr>
      <vt:lpstr>Летопись Таврической епархии Ялтинского уезда селения Аутки Успенской приходской церкви </vt:lpstr>
      <vt:lpstr>г.Феодосия </vt:lpstr>
      <vt:lpstr>Эммануил Эммануилович Грамматиков (1773 – 1829)</vt:lpstr>
      <vt:lpstr>"И. К. Айвазовский в кругу друзей" 1893  Изображены сидящие за столом: И. К. Айвазовский (спиной к зрителю), слева от него Г. А. Дуранте, И.С.Грамматиков, М.Х. Лампси. Стоят слева направо: И. В. Дуранте, К. П. Зиони, А. С. Грамматиков, Н. С. Грамматиков. </vt:lpstr>
      <vt:lpstr>с.Чернополье </vt:lpstr>
      <vt:lpstr>Презентация PowerPoint</vt:lpstr>
      <vt:lpstr>60-е годы  XIX в.- начало бурного роста населения Крыма за счет переселенцев</vt:lpstr>
      <vt:lpstr>Места компактного проживания греков  в Крыму </vt:lpstr>
      <vt:lpstr>Греческая община Крыма в 1897 году – 17114 человек</vt:lpstr>
      <vt:lpstr>Презентация PowerPoint</vt:lpstr>
      <vt:lpstr>Основные занятия грекоязычных горожан </vt:lpstr>
      <vt:lpstr>Основная ремесленная специализация </vt:lpstr>
      <vt:lpstr>Греки на государственной службе </vt:lpstr>
      <vt:lpstr>Греки в общественной жизни Крыма</vt:lpstr>
      <vt:lpstr>Греки в культурной жизни Крыма</vt:lpstr>
      <vt:lpstr>Греки – крупные землевладельцы </vt:lpstr>
      <vt:lpstr>Греки Крыма XIX в.– часть эллинизма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ГРЕЧЕСКИЙ СЛЕД в ТАВРИДЕ: ГРЕКИ В КРЫМУ ΕΝΔΟΣΚΟΠΩΝΤΑΣ στην ΙΣΤΟΡΙΚΗ ΑΛΗΘΕΙΑ Το ΕΛΛΗΝΙΚΟ ΙΧΝΟΣ στην ΤΑΥΡΙΔΑ ΟΙ ΕΛΛΗΝΕΣ της ΚΡΙΜΑΙΑΣ Новый цикл он-лайн лекций, дискурса и общения</dc:title>
  <dc:creator>WIN</dc:creator>
  <cp:lastModifiedBy>WIN</cp:lastModifiedBy>
  <cp:revision>9</cp:revision>
  <dcterms:created xsi:type="dcterms:W3CDTF">2024-02-12T07:21:08Z</dcterms:created>
  <dcterms:modified xsi:type="dcterms:W3CDTF">2024-02-12T17:06:50Z</dcterms:modified>
</cp:coreProperties>
</file>